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7" r:id="rId2"/>
  </p:sldMasterIdLst>
  <p:notesMasterIdLst>
    <p:notesMasterId r:id="rId11"/>
  </p:notesMasterIdLst>
  <p:sldIdLst>
    <p:sldId id="280" r:id="rId3"/>
    <p:sldId id="256" r:id="rId4"/>
    <p:sldId id="268" r:id="rId5"/>
    <p:sldId id="276" r:id="rId6"/>
    <p:sldId id="274" r:id="rId7"/>
    <p:sldId id="281" r:id="rId8"/>
    <p:sldId id="271"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3D8"/>
    <a:srgbClr val="DE8B12"/>
    <a:srgbClr val="669900"/>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5481" autoAdjust="0"/>
  </p:normalViewPr>
  <p:slideViewPr>
    <p:cSldViewPr snapToGrid="0">
      <p:cViewPr varScale="1">
        <p:scale>
          <a:sx n="100" d="100"/>
          <a:sy n="100" d="100"/>
        </p:scale>
        <p:origin x="114"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23888-9F93-4ADE-91DD-5BB60697854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C7345184-5829-4B7A-B957-D99F614D2581}">
      <dgm:prSet phldrT="[Text]"/>
      <dgm:spPr>
        <a:solidFill>
          <a:srgbClr val="7030A0"/>
        </a:solidFill>
      </dgm:spPr>
      <dgm:t>
        <a:bodyPr/>
        <a:lstStyle/>
        <a:p>
          <a:r>
            <a:rPr lang="en-GB" b="1" dirty="0"/>
            <a:t>Understanding children’s lived experiences </a:t>
          </a:r>
        </a:p>
      </dgm:t>
    </dgm:pt>
    <dgm:pt modelId="{362E515F-1DF3-4647-858B-201B31809804}" type="parTrans" cxnId="{32C23E94-818E-4AE2-8D23-B598D8DFB069}">
      <dgm:prSet/>
      <dgm:spPr/>
      <dgm:t>
        <a:bodyPr/>
        <a:lstStyle/>
        <a:p>
          <a:endParaRPr lang="en-GB"/>
        </a:p>
      </dgm:t>
    </dgm:pt>
    <dgm:pt modelId="{31EB75F1-5EA7-448C-B8EC-F5A6410A3095}" type="sibTrans" cxnId="{32C23E94-818E-4AE2-8D23-B598D8DFB069}">
      <dgm:prSet/>
      <dgm:spPr/>
      <dgm:t>
        <a:bodyPr/>
        <a:lstStyle/>
        <a:p>
          <a:endParaRPr lang="en-GB"/>
        </a:p>
      </dgm:t>
    </dgm:pt>
    <dgm:pt modelId="{7616ACBB-A2C9-4956-9036-39A23C74C883}">
      <dgm:prSet phldrT="[Text]"/>
      <dgm:spPr>
        <a:solidFill>
          <a:srgbClr val="92D050"/>
        </a:solidFill>
      </dgm:spPr>
      <dgm:t>
        <a:bodyPr/>
        <a:lstStyle/>
        <a:p>
          <a:r>
            <a:rPr lang="en-GB" b="1" dirty="0"/>
            <a:t>Professional curiosity </a:t>
          </a:r>
          <a:endParaRPr lang="en-GB" dirty="0"/>
        </a:p>
      </dgm:t>
    </dgm:pt>
    <dgm:pt modelId="{E5122A99-59CF-4055-9B0E-D77772475F37}" type="parTrans" cxnId="{00D992DC-ACED-4887-840A-91665D1F0D84}">
      <dgm:prSet/>
      <dgm:spPr/>
      <dgm:t>
        <a:bodyPr/>
        <a:lstStyle/>
        <a:p>
          <a:endParaRPr lang="en-GB"/>
        </a:p>
      </dgm:t>
    </dgm:pt>
    <dgm:pt modelId="{DD107CC1-FF0B-4A50-8A5D-6652DDBCA275}" type="sibTrans" cxnId="{00D992DC-ACED-4887-840A-91665D1F0D84}">
      <dgm:prSet/>
      <dgm:spPr/>
      <dgm:t>
        <a:bodyPr/>
        <a:lstStyle/>
        <a:p>
          <a:endParaRPr lang="en-GB"/>
        </a:p>
      </dgm:t>
    </dgm:pt>
    <dgm:pt modelId="{C687215F-ED62-4028-8E68-B510BE458A27}">
      <dgm:prSet phldrT="[Text]"/>
      <dgm:spPr>
        <a:solidFill>
          <a:srgbClr val="F753D8"/>
        </a:solidFill>
      </dgm:spPr>
      <dgm:t>
        <a:bodyPr/>
        <a:lstStyle/>
        <a:p>
          <a:r>
            <a:rPr lang="en-GB" b="1" dirty="0"/>
            <a:t>Information sharing  </a:t>
          </a:r>
          <a:endParaRPr lang="en-GB" dirty="0"/>
        </a:p>
      </dgm:t>
    </dgm:pt>
    <dgm:pt modelId="{7B4B68E7-87B9-4C24-8A79-E65ACD2A3761}" type="parTrans" cxnId="{4EC774C5-2283-496D-A825-6D81FC74D0E0}">
      <dgm:prSet/>
      <dgm:spPr/>
      <dgm:t>
        <a:bodyPr/>
        <a:lstStyle/>
        <a:p>
          <a:endParaRPr lang="en-GB"/>
        </a:p>
      </dgm:t>
    </dgm:pt>
    <dgm:pt modelId="{D766C01E-D280-44E5-81BD-A5AF118B4FE5}" type="sibTrans" cxnId="{4EC774C5-2283-496D-A825-6D81FC74D0E0}">
      <dgm:prSet/>
      <dgm:spPr/>
      <dgm:t>
        <a:bodyPr/>
        <a:lstStyle/>
        <a:p>
          <a:endParaRPr lang="en-GB"/>
        </a:p>
      </dgm:t>
    </dgm:pt>
    <dgm:pt modelId="{4177CD2F-5393-4B9A-95FB-44864418C130}">
      <dgm:prSet phldrT="[Text]"/>
      <dgm:spPr>
        <a:solidFill>
          <a:srgbClr val="FFC000"/>
        </a:solidFill>
        <a:ln>
          <a:solidFill>
            <a:srgbClr val="FFC000"/>
          </a:solidFill>
        </a:ln>
      </dgm:spPr>
      <dgm:t>
        <a:bodyPr/>
        <a:lstStyle/>
        <a:p>
          <a:r>
            <a:rPr lang="en-GB" b="1" dirty="0"/>
            <a:t>Multi—agency coordination </a:t>
          </a:r>
        </a:p>
      </dgm:t>
    </dgm:pt>
    <dgm:pt modelId="{E4DA0CC0-23C4-45B8-9D76-B809FDA46E21}" type="parTrans" cxnId="{F8762CD0-A743-4E42-947E-602B73E7B863}">
      <dgm:prSet/>
      <dgm:spPr/>
      <dgm:t>
        <a:bodyPr/>
        <a:lstStyle/>
        <a:p>
          <a:endParaRPr lang="en-GB"/>
        </a:p>
      </dgm:t>
    </dgm:pt>
    <dgm:pt modelId="{4B85BB7D-E62B-4FE7-AF79-DDE92740E6A8}" type="sibTrans" cxnId="{F8762CD0-A743-4E42-947E-602B73E7B863}">
      <dgm:prSet/>
      <dgm:spPr/>
      <dgm:t>
        <a:bodyPr/>
        <a:lstStyle/>
        <a:p>
          <a:endParaRPr lang="en-GB"/>
        </a:p>
      </dgm:t>
    </dgm:pt>
    <dgm:pt modelId="{5756A2E1-B9EB-45AC-946A-B1FFE139CCD7}">
      <dgm:prSet phldrT="[Text]"/>
      <dgm:spPr>
        <a:solidFill>
          <a:schemeClr val="accent6"/>
        </a:solidFill>
      </dgm:spPr>
      <dgm:t>
        <a:bodyPr/>
        <a:lstStyle/>
        <a:p>
          <a:r>
            <a:rPr lang="en-GB" b="1" dirty="0"/>
            <a:t>Trauma Informed Approach </a:t>
          </a:r>
        </a:p>
      </dgm:t>
    </dgm:pt>
    <dgm:pt modelId="{05360835-B9C7-4568-92E2-D4E277A899FA}" type="parTrans" cxnId="{01B66455-DF02-4347-A504-A5FDBBE2CDD8}">
      <dgm:prSet/>
      <dgm:spPr/>
      <dgm:t>
        <a:bodyPr/>
        <a:lstStyle/>
        <a:p>
          <a:endParaRPr lang="en-GB"/>
        </a:p>
      </dgm:t>
    </dgm:pt>
    <dgm:pt modelId="{26A964CD-8770-440B-AFF0-97A383AE7AAA}" type="sibTrans" cxnId="{01B66455-DF02-4347-A504-A5FDBBE2CDD8}">
      <dgm:prSet/>
      <dgm:spPr/>
      <dgm:t>
        <a:bodyPr/>
        <a:lstStyle/>
        <a:p>
          <a:endParaRPr lang="en-GB"/>
        </a:p>
      </dgm:t>
    </dgm:pt>
    <dgm:pt modelId="{F5870F18-511E-4A58-A88B-7959B721CCAF}">
      <dgm:prSet phldrT="[Text]"/>
      <dgm:spPr>
        <a:solidFill>
          <a:srgbClr val="FF0000"/>
        </a:solidFill>
      </dgm:spPr>
      <dgm:t>
        <a:bodyPr/>
        <a:lstStyle/>
        <a:p>
          <a:r>
            <a:rPr lang="en-GB" dirty="0"/>
            <a:t>Understanding family network </a:t>
          </a:r>
          <a:endParaRPr lang="en-GB" b="1" dirty="0"/>
        </a:p>
      </dgm:t>
    </dgm:pt>
    <dgm:pt modelId="{8ED9571A-72EB-4F0C-A6E5-CA9DDD6B9867}" type="parTrans" cxnId="{CE81DF69-9428-4980-9C99-275E94266540}">
      <dgm:prSet/>
      <dgm:spPr/>
      <dgm:t>
        <a:bodyPr/>
        <a:lstStyle/>
        <a:p>
          <a:endParaRPr lang="en-GB"/>
        </a:p>
      </dgm:t>
    </dgm:pt>
    <dgm:pt modelId="{36DE7662-4C06-4950-9DB2-C74265108758}" type="sibTrans" cxnId="{CE81DF69-9428-4980-9C99-275E94266540}">
      <dgm:prSet/>
      <dgm:spPr/>
      <dgm:t>
        <a:bodyPr/>
        <a:lstStyle/>
        <a:p>
          <a:endParaRPr lang="en-GB"/>
        </a:p>
      </dgm:t>
    </dgm:pt>
    <dgm:pt modelId="{D49C5832-C390-4A97-AED8-095B14DBE198}">
      <dgm:prSet phldrT="[Text]"/>
      <dgm:spPr>
        <a:solidFill>
          <a:srgbClr val="FFFF00"/>
        </a:solidFill>
      </dgm:spPr>
      <dgm:t>
        <a:bodyPr/>
        <a:lstStyle/>
        <a:p>
          <a:r>
            <a:rPr lang="en-GB" dirty="0">
              <a:solidFill>
                <a:schemeClr val="tx1"/>
              </a:solidFill>
            </a:rPr>
            <a:t>Six key practice themes to make a difference </a:t>
          </a:r>
        </a:p>
      </dgm:t>
    </dgm:pt>
    <dgm:pt modelId="{C52EE931-7F31-439A-8C63-B0894684138E}" type="sibTrans" cxnId="{65DFD19C-ED68-45A2-8487-C0B593EC1D19}">
      <dgm:prSet/>
      <dgm:spPr/>
      <dgm:t>
        <a:bodyPr/>
        <a:lstStyle/>
        <a:p>
          <a:endParaRPr lang="en-GB"/>
        </a:p>
      </dgm:t>
    </dgm:pt>
    <dgm:pt modelId="{BEBF3E2C-2401-4048-9B19-74DDE2C0D2B3}" type="parTrans" cxnId="{65DFD19C-ED68-45A2-8487-C0B593EC1D19}">
      <dgm:prSet/>
      <dgm:spPr/>
      <dgm:t>
        <a:bodyPr/>
        <a:lstStyle/>
        <a:p>
          <a:endParaRPr lang="en-GB"/>
        </a:p>
      </dgm:t>
    </dgm:pt>
    <dgm:pt modelId="{D2A4AEBD-8BA7-42C0-96DE-85D21EEC485D}" type="pres">
      <dgm:prSet presAssocID="{00423888-9F93-4ADE-91DD-5BB606978541}" presName="Name0" presStyleCnt="0">
        <dgm:presLayoutVars>
          <dgm:chMax val="1"/>
          <dgm:chPref val="1"/>
          <dgm:dir/>
          <dgm:animOne val="branch"/>
          <dgm:animLvl val="lvl"/>
        </dgm:presLayoutVars>
      </dgm:prSet>
      <dgm:spPr/>
    </dgm:pt>
    <dgm:pt modelId="{F5610577-BAEF-4A05-B638-5D4A8A5364A6}" type="pres">
      <dgm:prSet presAssocID="{D49C5832-C390-4A97-AED8-095B14DBE198}" presName="Parent" presStyleLbl="node0" presStyleIdx="0" presStyleCnt="1">
        <dgm:presLayoutVars>
          <dgm:chMax val="6"/>
          <dgm:chPref val="6"/>
        </dgm:presLayoutVars>
      </dgm:prSet>
      <dgm:spPr/>
    </dgm:pt>
    <dgm:pt modelId="{FC6CC1AA-CB88-4B1F-92EA-D7DE92563D1D}" type="pres">
      <dgm:prSet presAssocID="{C7345184-5829-4B7A-B957-D99F614D2581}" presName="Accent1" presStyleCnt="0"/>
      <dgm:spPr/>
    </dgm:pt>
    <dgm:pt modelId="{A0613B1B-90CE-45B0-B1D0-F7AB1948AC89}" type="pres">
      <dgm:prSet presAssocID="{C7345184-5829-4B7A-B957-D99F614D2581}" presName="Accent" presStyleLbl="bgShp" presStyleIdx="0" presStyleCnt="6"/>
      <dgm:spPr/>
    </dgm:pt>
    <dgm:pt modelId="{3AA6DFFD-0FED-473D-A0EA-0F4CC165CE11}" type="pres">
      <dgm:prSet presAssocID="{C7345184-5829-4B7A-B957-D99F614D2581}" presName="Child1" presStyleLbl="node1" presStyleIdx="0" presStyleCnt="6">
        <dgm:presLayoutVars>
          <dgm:chMax val="0"/>
          <dgm:chPref val="0"/>
          <dgm:bulletEnabled val="1"/>
        </dgm:presLayoutVars>
      </dgm:prSet>
      <dgm:spPr/>
    </dgm:pt>
    <dgm:pt modelId="{F2FF43A0-6422-4FE2-B77E-11EC6B6D6CAC}" type="pres">
      <dgm:prSet presAssocID="{7616ACBB-A2C9-4956-9036-39A23C74C883}" presName="Accent2" presStyleCnt="0"/>
      <dgm:spPr/>
    </dgm:pt>
    <dgm:pt modelId="{2A28D55E-EE8E-4935-AC84-DFA599AC4282}" type="pres">
      <dgm:prSet presAssocID="{7616ACBB-A2C9-4956-9036-39A23C74C883}" presName="Accent" presStyleLbl="bgShp" presStyleIdx="1" presStyleCnt="6"/>
      <dgm:spPr/>
    </dgm:pt>
    <dgm:pt modelId="{67779843-59D9-4406-AA67-907CD6F2A545}" type="pres">
      <dgm:prSet presAssocID="{7616ACBB-A2C9-4956-9036-39A23C74C883}" presName="Child2" presStyleLbl="node1" presStyleIdx="1" presStyleCnt="6">
        <dgm:presLayoutVars>
          <dgm:chMax val="0"/>
          <dgm:chPref val="0"/>
          <dgm:bulletEnabled val="1"/>
        </dgm:presLayoutVars>
      </dgm:prSet>
      <dgm:spPr/>
    </dgm:pt>
    <dgm:pt modelId="{780A8824-09D0-450B-8915-54D74EEC315E}" type="pres">
      <dgm:prSet presAssocID="{C687215F-ED62-4028-8E68-B510BE458A27}" presName="Accent3" presStyleCnt="0"/>
      <dgm:spPr/>
    </dgm:pt>
    <dgm:pt modelId="{AF7E836F-B1D5-4015-9D8D-61EF76E9F6AC}" type="pres">
      <dgm:prSet presAssocID="{C687215F-ED62-4028-8E68-B510BE458A27}" presName="Accent" presStyleLbl="bgShp" presStyleIdx="2" presStyleCnt="6"/>
      <dgm:spPr/>
    </dgm:pt>
    <dgm:pt modelId="{7E9C61D9-A5A3-44D0-8282-6EEA8C08AB00}" type="pres">
      <dgm:prSet presAssocID="{C687215F-ED62-4028-8E68-B510BE458A27}" presName="Child3" presStyleLbl="node1" presStyleIdx="2" presStyleCnt="6">
        <dgm:presLayoutVars>
          <dgm:chMax val="0"/>
          <dgm:chPref val="0"/>
          <dgm:bulletEnabled val="1"/>
        </dgm:presLayoutVars>
      </dgm:prSet>
      <dgm:spPr/>
    </dgm:pt>
    <dgm:pt modelId="{DAFCFE81-D5DB-49DE-B9C2-D7CF4CA89446}" type="pres">
      <dgm:prSet presAssocID="{4177CD2F-5393-4B9A-95FB-44864418C130}" presName="Accent4" presStyleCnt="0"/>
      <dgm:spPr/>
    </dgm:pt>
    <dgm:pt modelId="{CB3291EF-515D-42A2-AB1F-B820E255FD61}" type="pres">
      <dgm:prSet presAssocID="{4177CD2F-5393-4B9A-95FB-44864418C130}" presName="Accent" presStyleLbl="bgShp" presStyleIdx="3" presStyleCnt="6"/>
      <dgm:spPr/>
    </dgm:pt>
    <dgm:pt modelId="{BC6A91A9-4AB4-48A4-8D9C-BCCDE76E11E1}" type="pres">
      <dgm:prSet presAssocID="{4177CD2F-5393-4B9A-95FB-44864418C130}" presName="Child4" presStyleLbl="node1" presStyleIdx="3" presStyleCnt="6">
        <dgm:presLayoutVars>
          <dgm:chMax val="0"/>
          <dgm:chPref val="0"/>
          <dgm:bulletEnabled val="1"/>
        </dgm:presLayoutVars>
      </dgm:prSet>
      <dgm:spPr/>
    </dgm:pt>
    <dgm:pt modelId="{C350288C-1D66-40D3-A883-9B4838831699}" type="pres">
      <dgm:prSet presAssocID="{5756A2E1-B9EB-45AC-946A-B1FFE139CCD7}" presName="Accent5" presStyleCnt="0"/>
      <dgm:spPr/>
    </dgm:pt>
    <dgm:pt modelId="{244EEBCD-26C6-4D67-A1D8-CFF27790F290}" type="pres">
      <dgm:prSet presAssocID="{5756A2E1-B9EB-45AC-946A-B1FFE139CCD7}" presName="Accent" presStyleLbl="bgShp" presStyleIdx="4" presStyleCnt="6"/>
      <dgm:spPr/>
    </dgm:pt>
    <dgm:pt modelId="{624790EA-71A0-4271-B645-637F39B1CBCD}" type="pres">
      <dgm:prSet presAssocID="{5756A2E1-B9EB-45AC-946A-B1FFE139CCD7}" presName="Child5" presStyleLbl="node1" presStyleIdx="4" presStyleCnt="6">
        <dgm:presLayoutVars>
          <dgm:chMax val="0"/>
          <dgm:chPref val="0"/>
          <dgm:bulletEnabled val="1"/>
        </dgm:presLayoutVars>
      </dgm:prSet>
      <dgm:spPr/>
    </dgm:pt>
    <dgm:pt modelId="{9A2CFE53-3A0A-423C-A2F6-D629EB760FF9}" type="pres">
      <dgm:prSet presAssocID="{F5870F18-511E-4A58-A88B-7959B721CCAF}" presName="Accent6" presStyleCnt="0"/>
      <dgm:spPr/>
    </dgm:pt>
    <dgm:pt modelId="{6D542DD3-2319-47DC-A9F8-64D73D3BCF6A}" type="pres">
      <dgm:prSet presAssocID="{F5870F18-511E-4A58-A88B-7959B721CCAF}" presName="Accent" presStyleLbl="bgShp" presStyleIdx="5" presStyleCnt="6"/>
      <dgm:spPr/>
    </dgm:pt>
    <dgm:pt modelId="{E15B2BE7-A8D1-45E9-8764-056892E78056}" type="pres">
      <dgm:prSet presAssocID="{F5870F18-511E-4A58-A88B-7959B721CCAF}" presName="Child6" presStyleLbl="node1" presStyleIdx="5" presStyleCnt="6">
        <dgm:presLayoutVars>
          <dgm:chMax val="0"/>
          <dgm:chPref val="0"/>
          <dgm:bulletEnabled val="1"/>
        </dgm:presLayoutVars>
      </dgm:prSet>
      <dgm:spPr/>
    </dgm:pt>
  </dgm:ptLst>
  <dgm:cxnLst>
    <dgm:cxn modelId="{CB0E633A-B744-447A-97E7-45FAFCF505D9}" type="presOf" srcId="{C7345184-5829-4B7A-B957-D99F614D2581}" destId="{3AA6DFFD-0FED-473D-A0EA-0F4CC165CE11}" srcOrd="0" destOrd="0" presId="urn:microsoft.com/office/officeart/2011/layout/HexagonRadial"/>
    <dgm:cxn modelId="{68667E45-A7B6-4438-ADD0-6618A56BE7E1}" type="presOf" srcId="{5756A2E1-B9EB-45AC-946A-B1FFE139CCD7}" destId="{624790EA-71A0-4271-B645-637F39B1CBCD}" srcOrd="0" destOrd="0" presId="urn:microsoft.com/office/officeart/2011/layout/HexagonRadial"/>
    <dgm:cxn modelId="{CE81DF69-9428-4980-9C99-275E94266540}" srcId="{D49C5832-C390-4A97-AED8-095B14DBE198}" destId="{F5870F18-511E-4A58-A88B-7959B721CCAF}" srcOrd="5" destOrd="0" parTransId="{8ED9571A-72EB-4F0C-A6E5-CA9DDD6B9867}" sibTransId="{36DE7662-4C06-4950-9DB2-C74265108758}"/>
    <dgm:cxn modelId="{01B66455-DF02-4347-A504-A5FDBBE2CDD8}" srcId="{D49C5832-C390-4A97-AED8-095B14DBE198}" destId="{5756A2E1-B9EB-45AC-946A-B1FFE139CCD7}" srcOrd="4" destOrd="0" parTransId="{05360835-B9C7-4568-92E2-D4E277A899FA}" sibTransId="{26A964CD-8770-440B-AFF0-97A383AE7AAA}"/>
    <dgm:cxn modelId="{9E47ED7D-164C-4FBC-A384-13B4E322F86C}" type="presOf" srcId="{4177CD2F-5393-4B9A-95FB-44864418C130}" destId="{BC6A91A9-4AB4-48A4-8D9C-BCCDE76E11E1}" srcOrd="0" destOrd="0" presId="urn:microsoft.com/office/officeart/2011/layout/HexagonRadial"/>
    <dgm:cxn modelId="{32C23E94-818E-4AE2-8D23-B598D8DFB069}" srcId="{D49C5832-C390-4A97-AED8-095B14DBE198}" destId="{C7345184-5829-4B7A-B957-D99F614D2581}" srcOrd="0" destOrd="0" parTransId="{362E515F-1DF3-4647-858B-201B31809804}" sibTransId="{31EB75F1-5EA7-448C-B8EC-F5A6410A3095}"/>
    <dgm:cxn modelId="{65DFD19C-ED68-45A2-8487-C0B593EC1D19}" srcId="{00423888-9F93-4ADE-91DD-5BB606978541}" destId="{D49C5832-C390-4A97-AED8-095B14DBE198}" srcOrd="0" destOrd="0" parTransId="{BEBF3E2C-2401-4048-9B19-74DDE2C0D2B3}" sibTransId="{C52EE931-7F31-439A-8C63-B0894684138E}"/>
    <dgm:cxn modelId="{ED0D11AB-3E5B-4758-8126-D2263274A17B}" type="presOf" srcId="{C687215F-ED62-4028-8E68-B510BE458A27}" destId="{7E9C61D9-A5A3-44D0-8282-6EEA8C08AB00}" srcOrd="0" destOrd="0" presId="urn:microsoft.com/office/officeart/2011/layout/HexagonRadial"/>
    <dgm:cxn modelId="{EFD0E4B3-B133-4445-BDB4-36517D0C8002}" type="presOf" srcId="{00423888-9F93-4ADE-91DD-5BB606978541}" destId="{D2A4AEBD-8BA7-42C0-96DE-85D21EEC485D}" srcOrd="0" destOrd="0" presId="urn:microsoft.com/office/officeart/2011/layout/HexagonRadial"/>
    <dgm:cxn modelId="{782743BC-49A3-4C70-ACE8-1E5854D863C3}" type="presOf" srcId="{F5870F18-511E-4A58-A88B-7959B721CCAF}" destId="{E15B2BE7-A8D1-45E9-8764-056892E78056}" srcOrd="0" destOrd="0" presId="urn:microsoft.com/office/officeart/2011/layout/HexagonRadial"/>
    <dgm:cxn modelId="{4EC774C5-2283-496D-A825-6D81FC74D0E0}" srcId="{D49C5832-C390-4A97-AED8-095B14DBE198}" destId="{C687215F-ED62-4028-8E68-B510BE458A27}" srcOrd="2" destOrd="0" parTransId="{7B4B68E7-87B9-4C24-8A79-E65ACD2A3761}" sibTransId="{D766C01E-D280-44E5-81BD-A5AF118B4FE5}"/>
    <dgm:cxn modelId="{F8762CD0-A743-4E42-947E-602B73E7B863}" srcId="{D49C5832-C390-4A97-AED8-095B14DBE198}" destId="{4177CD2F-5393-4B9A-95FB-44864418C130}" srcOrd="3" destOrd="0" parTransId="{E4DA0CC0-23C4-45B8-9D76-B809FDA46E21}" sibTransId="{4B85BB7D-E62B-4FE7-AF79-DDE92740E6A8}"/>
    <dgm:cxn modelId="{5F2B9CD0-D43B-4418-BC1E-EE483DB874A4}" type="presOf" srcId="{D49C5832-C390-4A97-AED8-095B14DBE198}" destId="{F5610577-BAEF-4A05-B638-5D4A8A5364A6}" srcOrd="0" destOrd="0" presId="urn:microsoft.com/office/officeart/2011/layout/HexagonRadial"/>
    <dgm:cxn modelId="{00D992DC-ACED-4887-840A-91665D1F0D84}" srcId="{D49C5832-C390-4A97-AED8-095B14DBE198}" destId="{7616ACBB-A2C9-4956-9036-39A23C74C883}" srcOrd="1" destOrd="0" parTransId="{E5122A99-59CF-4055-9B0E-D77772475F37}" sibTransId="{DD107CC1-FF0B-4A50-8A5D-6652DDBCA275}"/>
    <dgm:cxn modelId="{3A9E6AF1-88FF-4F35-BAAE-5CF3D5D2AA3E}" type="presOf" srcId="{7616ACBB-A2C9-4956-9036-39A23C74C883}" destId="{67779843-59D9-4406-AA67-907CD6F2A545}" srcOrd="0" destOrd="0" presId="urn:microsoft.com/office/officeart/2011/layout/HexagonRadial"/>
    <dgm:cxn modelId="{592A4961-1C7E-45DF-9534-74548D5AD907}" type="presParOf" srcId="{D2A4AEBD-8BA7-42C0-96DE-85D21EEC485D}" destId="{F5610577-BAEF-4A05-B638-5D4A8A5364A6}" srcOrd="0" destOrd="0" presId="urn:microsoft.com/office/officeart/2011/layout/HexagonRadial"/>
    <dgm:cxn modelId="{13EEDB1C-9F62-471F-97A5-9D259015EC2C}" type="presParOf" srcId="{D2A4AEBD-8BA7-42C0-96DE-85D21EEC485D}" destId="{FC6CC1AA-CB88-4B1F-92EA-D7DE92563D1D}" srcOrd="1" destOrd="0" presId="urn:microsoft.com/office/officeart/2011/layout/HexagonRadial"/>
    <dgm:cxn modelId="{550C3C6C-C64D-4F88-9A19-E303B762678F}" type="presParOf" srcId="{FC6CC1AA-CB88-4B1F-92EA-D7DE92563D1D}" destId="{A0613B1B-90CE-45B0-B1D0-F7AB1948AC89}" srcOrd="0" destOrd="0" presId="urn:microsoft.com/office/officeart/2011/layout/HexagonRadial"/>
    <dgm:cxn modelId="{D59F6566-586A-4FA9-934D-91AD6828850A}" type="presParOf" srcId="{D2A4AEBD-8BA7-42C0-96DE-85D21EEC485D}" destId="{3AA6DFFD-0FED-473D-A0EA-0F4CC165CE11}" srcOrd="2" destOrd="0" presId="urn:microsoft.com/office/officeart/2011/layout/HexagonRadial"/>
    <dgm:cxn modelId="{F4C25068-0C7B-4AA6-B1A3-098646BA909F}" type="presParOf" srcId="{D2A4AEBD-8BA7-42C0-96DE-85D21EEC485D}" destId="{F2FF43A0-6422-4FE2-B77E-11EC6B6D6CAC}" srcOrd="3" destOrd="0" presId="urn:microsoft.com/office/officeart/2011/layout/HexagonRadial"/>
    <dgm:cxn modelId="{8A48307D-0769-4E7D-BB30-C55B0FACDCF8}" type="presParOf" srcId="{F2FF43A0-6422-4FE2-B77E-11EC6B6D6CAC}" destId="{2A28D55E-EE8E-4935-AC84-DFA599AC4282}" srcOrd="0" destOrd="0" presId="urn:microsoft.com/office/officeart/2011/layout/HexagonRadial"/>
    <dgm:cxn modelId="{3EBC7F97-51FB-4858-8A74-69388291F0BF}" type="presParOf" srcId="{D2A4AEBD-8BA7-42C0-96DE-85D21EEC485D}" destId="{67779843-59D9-4406-AA67-907CD6F2A545}" srcOrd="4" destOrd="0" presId="urn:microsoft.com/office/officeart/2011/layout/HexagonRadial"/>
    <dgm:cxn modelId="{84440156-0111-458E-979D-017619630A37}" type="presParOf" srcId="{D2A4AEBD-8BA7-42C0-96DE-85D21EEC485D}" destId="{780A8824-09D0-450B-8915-54D74EEC315E}" srcOrd="5" destOrd="0" presId="urn:microsoft.com/office/officeart/2011/layout/HexagonRadial"/>
    <dgm:cxn modelId="{A20BB91B-C273-46F2-A638-617A7C4860E5}" type="presParOf" srcId="{780A8824-09D0-450B-8915-54D74EEC315E}" destId="{AF7E836F-B1D5-4015-9D8D-61EF76E9F6AC}" srcOrd="0" destOrd="0" presId="urn:microsoft.com/office/officeart/2011/layout/HexagonRadial"/>
    <dgm:cxn modelId="{D95D8F8D-D94E-4926-987B-E89FF94808C2}" type="presParOf" srcId="{D2A4AEBD-8BA7-42C0-96DE-85D21EEC485D}" destId="{7E9C61D9-A5A3-44D0-8282-6EEA8C08AB00}" srcOrd="6" destOrd="0" presId="urn:microsoft.com/office/officeart/2011/layout/HexagonRadial"/>
    <dgm:cxn modelId="{B51967B9-9EF2-4A48-ACF2-484E7FF14956}" type="presParOf" srcId="{D2A4AEBD-8BA7-42C0-96DE-85D21EEC485D}" destId="{DAFCFE81-D5DB-49DE-B9C2-D7CF4CA89446}" srcOrd="7" destOrd="0" presId="urn:microsoft.com/office/officeart/2011/layout/HexagonRadial"/>
    <dgm:cxn modelId="{E638F0C2-3A8D-4A51-BCF4-05282BE41D89}" type="presParOf" srcId="{DAFCFE81-D5DB-49DE-B9C2-D7CF4CA89446}" destId="{CB3291EF-515D-42A2-AB1F-B820E255FD61}" srcOrd="0" destOrd="0" presId="urn:microsoft.com/office/officeart/2011/layout/HexagonRadial"/>
    <dgm:cxn modelId="{BEF089C9-F3B1-47F3-8632-AF855EBAF2E8}" type="presParOf" srcId="{D2A4AEBD-8BA7-42C0-96DE-85D21EEC485D}" destId="{BC6A91A9-4AB4-48A4-8D9C-BCCDE76E11E1}" srcOrd="8" destOrd="0" presId="urn:microsoft.com/office/officeart/2011/layout/HexagonRadial"/>
    <dgm:cxn modelId="{680016D8-7D00-4A98-BB04-5ACD21FF4C68}" type="presParOf" srcId="{D2A4AEBD-8BA7-42C0-96DE-85D21EEC485D}" destId="{C350288C-1D66-40D3-A883-9B4838831699}" srcOrd="9" destOrd="0" presId="urn:microsoft.com/office/officeart/2011/layout/HexagonRadial"/>
    <dgm:cxn modelId="{7D7F011A-6C59-4897-9550-19F781A17800}" type="presParOf" srcId="{C350288C-1D66-40D3-A883-9B4838831699}" destId="{244EEBCD-26C6-4D67-A1D8-CFF27790F290}" srcOrd="0" destOrd="0" presId="urn:microsoft.com/office/officeart/2011/layout/HexagonRadial"/>
    <dgm:cxn modelId="{54A43810-6CB7-4103-BA68-0CB26032B480}" type="presParOf" srcId="{D2A4AEBD-8BA7-42C0-96DE-85D21EEC485D}" destId="{624790EA-71A0-4271-B645-637F39B1CBCD}" srcOrd="10" destOrd="0" presId="urn:microsoft.com/office/officeart/2011/layout/HexagonRadial"/>
    <dgm:cxn modelId="{96A85C44-DAB2-4EDA-A151-6401B5D483B5}" type="presParOf" srcId="{D2A4AEBD-8BA7-42C0-96DE-85D21EEC485D}" destId="{9A2CFE53-3A0A-423C-A2F6-D629EB760FF9}" srcOrd="11" destOrd="0" presId="urn:microsoft.com/office/officeart/2011/layout/HexagonRadial"/>
    <dgm:cxn modelId="{ECBA6BE2-BE69-4A92-BC70-F142FAEDBE72}" type="presParOf" srcId="{9A2CFE53-3A0A-423C-A2F6-D629EB760FF9}" destId="{6D542DD3-2319-47DC-A9F8-64D73D3BCF6A}" srcOrd="0" destOrd="0" presId="urn:microsoft.com/office/officeart/2011/layout/HexagonRadial"/>
    <dgm:cxn modelId="{C03FDFBF-37C2-444D-895D-D67A588C5C00}" type="presParOf" srcId="{D2A4AEBD-8BA7-42C0-96DE-85D21EEC485D}" destId="{E15B2BE7-A8D1-45E9-8764-056892E78056}"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7E6A2D-31C1-4711-986D-22827069D7E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GB"/>
        </a:p>
      </dgm:t>
    </dgm:pt>
    <dgm:pt modelId="{73280B7E-03C6-4736-B477-8CC519FA9ED6}">
      <dgm:prSet phldrT="[Text]"/>
      <dgm:spPr>
        <a:solidFill>
          <a:schemeClr val="accent1"/>
        </a:solidFill>
      </dgm:spPr>
      <dgm:t>
        <a:bodyPr/>
        <a:lstStyle/>
        <a:p>
          <a:r>
            <a:rPr lang="en-GB" dirty="0">
              <a:solidFill>
                <a:schemeClr val="bg1"/>
              </a:solidFill>
            </a:rPr>
            <a:t>Professional Curiosity </a:t>
          </a:r>
        </a:p>
      </dgm:t>
    </dgm:pt>
    <dgm:pt modelId="{C3FF4FBB-4168-44FC-A00C-8A18BCC2C079}" type="parTrans" cxnId="{3E247A17-CB1A-4559-A201-CF59A3480AD7}">
      <dgm:prSet/>
      <dgm:spPr/>
      <dgm:t>
        <a:bodyPr/>
        <a:lstStyle/>
        <a:p>
          <a:endParaRPr lang="en-GB"/>
        </a:p>
      </dgm:t>
    </dgm:pt>
    <dgm:pt modelId="{6B9564CC-7662-490A-B740-A5DD802F4D64}" type="sibTrans" cxnId="{3E247A17-CB1A-4559-A201-CF59A3480AD7}">
      <dgm:prSet/>
      <dgm:spPr/>
      <dgm:t>
        <a:bodyPr/>
        <a:lstStyle/>
        <a:p>
          <a:endParaRPr lang="en-GB"/>
        </a:p>
      </dgm:t>
    </dgm:pt>
    <dgm:pt modelId="{DD451F78-E5FE-4E0B-8B95-43C6516D52A1}">
      <dgm:prSet phldrT="[Text]"/>
      <dgm:spPr>
        <a:solidFill>
          <a:srgbClr val="7030A0"/>
        </a:solidFill>
      </dgm:spPr>
      <dgm:t>
        <a:bodyPr/>
        <a:lstStyle/>
        <a:p>
          <a:r>
            <a:rPr lang="en-GB" b="1" dirty="0">
              <a:solidFill>
                <a:schemeClr val="bg1"/>
              </a:solidFill>
            </a:rPr>
            <a:t>Understanding children’s lived experiences </a:t>
          </a:r>
          <a:endParaRPr lang="en-GB" dirty="0">
            <a:solidFill>
              <a:schemeClr val="bg1"/>
            </a:solidFill>
          </a:endParaRPr>
        </a:p>
      </dgm:t>
    </dgm:pt>
    <dgm:pt modelId="{A5B3D1B6-7B8E-48EA-9F81-D5798642533D}" type="parTrans" cxnId="{58DEBD03-BCA4-4CC6-820E-9055DA9FFB8F}">
      <dgm:prSet/>
      <dgm:spPr/>
      <dgm:t>
        <a:bodyPr/>
        <a:lstStyle/>
        <a:p>
          <a:endParaRPr lang="en-GB"/>
        </a:p>
      </dgm:t>
    </dgm:pt>
    <dgm:pt modelId="{40E8377A-60AA-4138-AE89-C052C038FE3E}" type="sibTrans" cxnId="{58DEBD03-BCA4-4CC6-820E-9055DA9FFB8F}">
      <dgm:prSet/>
      <dgm:spPr/>
      <dgm:t>
        <a:bodyPr/>
        <a:lstStyle/>
        <a:p>
          <a:endParaRPr lang="en-GB"/>
        </a:p>
      </dgm:t>
    </dgm:pt>
    <dgm:pt modelId="{C8662E22-B592-4FC9-A38C-2699D780807D}">
      <dgm:prSet phldrT="[Text]"/>
      <dgm:spPr>
        <a:solidFill>
          <a:srgbClr val="F753D8"/>
        </a:solidFill>
      </dgm:spPr>
      <dgm:t>
        <a:bodyPr/>
        <a:lstStyle/>
        <a:p>
          <a:r>
            <a:rPr lang="en-GB" dirty="0">
              <a:solidFill>
                <a:schemeClr val="bg1"/>
              </a:solidFill>
            </a:rPr>
            <a:t>Information Sharing </a:t>
          </a:r>
        </a:p>
      </dgm:t>
    </dgm:pt>
    <dgm:pt modelId="{715CDFDC-CF7D-4FAF-8742-3BDC43FEC242}" type="parTrans" cxnId="{52F7B45E-AC03-44CC-ADB7-64E1EED06359}">
      <dgm:prSet/>
      <dgm:spPr/>
      <dgm:t>
        <a:bodyPr/>
        <a:lstStyle/>
        <a:p>
          <a:endParaRPr lang="en-GB"/>
        </a:p>
      </dgm:t>
    </dgm:pt>
    <dgm:pt modelId="{CD3F6526-ECA7-4046-AF9C-4DB5CA0F71C0}" type="sibTrans" cxnId="{52F7B45E-AC03-44CC-ADB7-64E1EED06359}">
      <dgm:prSet/>
      <dgm:spPr/>
      <dgm:t>
        <a:bodyPr/>
        <a:lstStyle/>
        <a:p>
          <a:endParaRPr lang="en-GB"/>
        </a:p>
      </dgm:t>
    </dgm:pt>
    <dgm:pt modelId="{E934AB75-223B-43BA-8D95-D83CB60D36E6}">
      <dgm:prSet/>
      <dgm:spPr/>
      <dgm:t>
        <a:bodyPr/>
        <a:lstStyle/>
        <a:p>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essential that the child’s day to day lived experiences are understood. There are various methods to ascertain the wishes and feelings of a child. The use of different skills is particularly relevant when working with non-verbal or very young children and babies, this includes, observing parent-child interaction, interaction with peers, body language and expressive behaviour. It is good practice to triangulate this information with other professionals. It is important to consider the role of attachment and the impact this has on young children and their brain development</a:t>
          </a:r>
          <a:r>
            <a:rPr lang="en-GB"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dirty="0"/>
        </a:p>
      </dgm:t>
    </dgm:pt>
    <dgm:pt modelId="{F71E4DF5-CAA2-4F65-B9E6-4B630C088090}" type="parTrans" cxnId="{0D2B3383-5074-48F4-A123-85E2E31EA377}">
      <dgm:prSet/>
      <dgm:spPr/>
      <dgm:t>
        <a:bodyPr/>
        <a:lstStyle/>
        <a:p>
          <a:endParaRPr lang="en-GB"/>
        </a:p>
      </dgm:t>
    </dgm:pt>
    <dgm:pt modelId="{6AC7F8B3-6D13-4AF3-87E3-7C40A34A4A01}" type="sibTrans" cxnId="{0D2B3383-5074-48F4-A123-85E2E31EA377}">
      <dgm:prSet/>
      <dgm:spPr/>
      <dgm:t>
        <a:bodyPr/>
        <a:lstStyle/>
        <a:p>
          <a:endParaRPr lang="en-GB"/>
        </a:p>
      </dgm:t>
    </dgm:pt>
    <dgm:pt modelId="{82CE134D-052B-471F-B3D1-7C891235D388}">
      <dgm:prSet/>
      <dgm:spPr/>
      <dgm:t>
        <a:bodyPr/>
        <a:lstStyle/>
        <a:p>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review revealed that multi-agency information sharing is integral to practice, specifically the triangulation of information to have a better understanding of needs, strengths, and risks. No single agency can have a full picture of a child’s life, the collaboration of information from different sources strengthens understanding which allows for considered decision making.</a:t>
          </a:r>
          <a:endParaRPr lang="en-GB" dirty="0"/>
        </a:p>
      </dgm:t>
    </dgm:pt>
    <dgm:pt modelId="{33D12E29-761E-4BC6-B880-404056746439}" type="parTrans" cxnId="{BE168BB5-5EEF-4940-BEA2-581C0735AE43}">
      <dgm:prSet/>
      <dgm:spPr/>
      <dgm:t>
        <a:bodyPr/>
        <a:lstStyle/>
        <a:p>
          <a:endParaRPr lang="en-GB"/>
        </a:p>
      </dgm:t>
    </dgm:pt>
    <dgm:pt modelId="{A62C401D-AEB9-4AC0-915F-108C27E17746}" type="sibTrans" cxnId="{BE168BB5-5EEF-4940-BEA2-581C0735AE43}">
      <dgm:prSet/>
      <dgm:spPr/>
      <dgm:t>
        <a:bodyPr/>
        <a:lstStyle/>
        <a:p>
          <a:endParaRPr lang="en-GB"/>
        </a:p>
      </dgm:t>
    </dgm:pt>
    <dgm:pt modelId="{AEDFE45E-ABAC-48ED-A91F-B01F1E8B5CB7}">
      <dgm:prSet/>
      <dgm:spPr/>
      <dgm:t>
        <a:bodyPr/>
        <a:lstStyle/>
        <a:p>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review highlighted the importance of exercising professional curiosity to explore potential hypotheses and consideration for non-engagement/non-attendance. Further exploration is required when there is a lack of engagement/ lack of consent, it is crucial practitioners understand underlying factors to overcome these barriers or reduce crisis and risk driven intervention. It is also vital that practitioners do not accept information at face value, and this is explored in more detail and triangulated with all agencies. Utilising supervision for support and guidance can elicit curious thinking.</a:t>
          </a:r>
          <a:r>
            <a:rPr lang="en-GB"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dirty="0"/>
        </a:p>
      </dgm:t>
    </dgm:pt>
    <dgm:pt modelId="{4B710588-7538-4375-9D74-75C6F7A10685}" type="parTrans" cxnId="{6E8CA8C8-85BF-402F-BFA1-6010102C7080}">
      <dgm:prSet/>
      <dgm:spPr/>
      <dgm:t>
        <a:bodyPr/>
        <a:lstStyle/>
        <a:p>
          <a:endParaRPr lang="en-GB"/>
        </a:p>
      </dgm:t>
    </dgm:pt>
    <dgm:pt modelId="{C3060B55-A02A-421E-8F23-7D31AA1F8316}" type="sibTrans" cxnId="{6E8CA8C8-85BF-402F-BFA1-6010102C7080}">
      <dgm:prSet/>
      <dgm:spPr/>
      <dgm:t>
        <a:bodyPr/>
        <a:lstStyle/>
        <a:p>
          <a:endParaRPr lang="en-GB"/>
        </a:p>
      </dgm:t>
    </dgm:pt>
    <dgm:pt modelId="{0DDAD031-5BE6-4683-9A5D-EB3D87DB442C}" type="pres">
      <dgm:prSet presAssocID="{657E6A2D-31C1-4711-986D-22827069D7EE}" presName="linear" presStyleCnt="0">
        <dgm:presLayoutVars>
          <dgm:dir/>
          <dgm:animLvl val="lvl"/>
          <dgm:resizeHandles val="exact"/>
        </dgm:presLayoutVars>
      </dgm:prSet>
      <dgm:spPr/>
    </dgm:pt>
    <dgm:pt modelId="{30DEE9DC-2D21-4FDA-B7DF-64F2268A2B6F}" type="pres">
      <dgm:prSet presAssocID="{73280B7E-03C6-4736-B477-8CC519FA9ED6}" presName="parentLin" presStyleCnt="0"/>
      <dgm:spPr/>
    </dgm:pt>
    <dgm:pt modelId="{02D629B2-1B05-4967-AA38-C663C2ED27D9}" type="pres">
      <dgm:prSet presAssocID="{73280B7E-03C6-4736-B477-8CC519FA9ED6}" presName="parentLeftMargin" presStyleLbl="node1" presStyleIdx="0" presStyleCnt="3"/>
      <dgm:spPr/>
    </dgm:pt>
    <dgm:pt modelId="{D0F09BA1-FB9D-40D4-ABD3-17EB6A11B19B}" type="pres">
      <dgm:prSet presAssocID="{73280B7E-03C6-4736-B477-8CC519FA9ED6}" presName="parentText" presStyleLbl="node1" presStyleIdx="0" presStyleCnt="3">
        <dgm:presLayoutVars>
          <dgm:chMax val="0"/>
          <dgm:bulletEnabled val="1"/>
        </dgm:presLayoutVars>
      </dgm:prSet>
      <dgm:spPr/>
    </dgm:pt>
    <dgm:pt modelId="{1871A4AB-A525-42A3-AC6F-82FA5F21BF36}" type="pres">
      <dgm:prSet presAssocID="{73280B7E-03C6-4736-B477-8CC519FA9ED6}" presName="negativeSpace" presStyleCnt="0"/>
      <dgm:spPr/>
    </dgm:pt>
    <dgm:pt modelId="{4ED7858E-2780-4578-9273-5F6A2ECC6955}" type="pres">
      <dgm:prSet presAssocID="{73280B7E-03C6-4736-B477-8CC519FA9ED6}" presName="childText" presStyleLbl="conFgAcc1" presStyleIdx="0" presStyleCnt="3">
        <dgm:presLayoutVars>
          <dgm:bulletEnabled val="1"/>
        </dgm:presLayoutVars>
      </dgm:prSet>
      <dgm:spPr/>
    </dgm:pt>
    <dgm:pt modelId="{8C3FEC74-8129-43A8-92C3-D2839629B93D}" type="pres">
      <dgm:prSet presAssocID="{6B9564CC-7662-490A-B740-A5DD802F4D64}" presName="spaceBetweenRectangles" presStyleCnt="0"/>
      <dgm:spPr/>
    </dgm:pt>
    <dgm:pt modelId="{8E67DB43-1BED-4F1B-AA17-028955295681}" type="pres">
      <dgm:prSet presAssocID="{DD451F78-E5FE-4E0B-8B95-43C6516D52A1}" presName="parentLin" presStyleCnt="0"/>
      <dgm:spPr/>
    </dgm:pt>
    <dgm:pt modelId="{C1AA8367-7B97-4382-8F83-84A9913B4565}" type="pres">
      <dgm:prSet presAssocID="{DD451F78-E5FE-4E0B-8B95-43C6516D52A1}" presName="parentLeftMargin" presStyleLbl="node1" presStyleIdx="0" presStyleCnt="3"/>
      <dgm:spPr/>
    </dgm:pt>
    <dgm:pt modelId="{E6422F23-31A7-4FA0-A4E6-404BB611FE0C}" type="pres">
      <dgm:prSet presAssocID="{DD451F78-E5FE-4E0B-8B95-43C6516D52A1}" presName="parentText" presStyleLbl="node1" presStyleIdx="1" presStyleCnt="3">
        <dgm:presLayoutVars>
          <dgm:chMax val="0"/>
          <dgm:bulletEnabled val="1"/>
        </dgm:presLayoutVars>
      </dgm:prSet>
      <dgm:spPr/>
    </dgm:pt>
    <dgm:pt modelId="{259940E3-23F1-4E3C-8A0B-E310C84814C5}" type="pres">
      <dgm:prSet presAssocID="{DD451F78-E5FE-4E0B-8B95-43C6516D52A1}" presName="negativeSpace" presStyleCnt="0"/>
      <dgm:spPr/>
    </dgm:pt>
    <dgm:pt modelId="{A733E9C9-7B7D-488D-8A10-5F2B63C1F67D}" type="pres">
      <dgm:prSet presAssocID="{DD451F78-E5FE-4E0B-8B95-43C6516D52A1}" presName="childText" presStyleLbl="conFgAcc1" presStyleIdx="1" presStyleCnt="3">
        <dgm:presLayoutVars>
          <dgm:bulletEnabled val="1"/>
        </dgm:presLayoutVars>
      </dgm:prSet>
      <dgm:spPr/>
    </dgm:pt>
    <dgm:pt modelId="{2A25E902-99D2-47C7-99B2-CB2B7AAA9FE2}" type="pres">
      <dgm:prSet presAssocID="{40E8377A-60AA-4138-AE89-C052C038FE3E}" presName="spaceBetweenRectangles" presStyleCnt="0"/>
      <dgm:spPr/>
    </dgm:pt>
    <dgm:pt modelId="{112F0C8F-8883-4934-9A62-B33D986E8199}" type="pres">
      <dgm:prSet presAssocID="{C8662E22-B592-4FC9-A38C-2699D780807D}" presName="parentLin" presStyleCnt="0"/>
      <dgm:spPr/>
    </dgm:pt>
    <dgm:pt modelId="{28265CB3-4034-4789-8613-97E52F8A8731}" type="pres">
      <dgm:prSet presAssocID="{C8662E22-B592-4FC9-A38C-2699D780807D}" presName="parentLeftMargin" presStyleLbl="node1" presStyleIdx="1" presStyleCnt="3"/>
      <dgm:spPr/>
    </dgm:pt>
    <dgm:pt modelId="{35B82343-8979-4205-81B1-37C6D444373B}" type="pres">
      <dgm:prSet presAssocID="{C8662E22-B592-4FC9-A38C-2699D780807D}" presName="parentText" presStyleLbl="node1" presStyleIdx="2" presStyleCnt="3">
        <dgm:presLayoutVars>
          <dgm:chMax val="0"/>
          <dgm:bulletEnabled val="1"/>
        </dgm:presLayoutVars>
      </dgm:prSet>
      <dgm:spPr/>
    </dgm:pt>
    <dgm:pt modelId="{BC42E0DF-92A3-4207-8588-AC3AFAFE7CAF}" type="pres">
      <dgm:prSet presAssocID="{C8662E22-B592-4FC9-A38C-2699D780807D}" presName="negativeSpace" presStyleCnt="0"/>
      <dgm:spPr/>
    </dgm:pt>
    <dgm:pt modelId="{065F53F6-3C23-4296-9E5A-CFE81906BCC0}" type="pres">
      <dgm:prSet presAssocID="{C8662E22-B592-4FC9-A38C-2699D780807D}" presName="childText" presStyleLbl="conFgAcc1" presStyleIdx="2" presStyleCnt="3">
        <dgm:presLayoutVars>
          <dgm:bulletEnabled val="1"/>
        </dgm:presLayoutVars>
      </dgm:prSet>
      <dgm:spPr/>
    </dgm:pt>
  </dgm:ptLst>
  <dgm:cxnLst>
    <dgm:cxn modelId="{58DEBD03-BCA4-4CC6-820E-9055DA9FFB8F}" srcId="{657E6A2D-31C1-4711-986D-22827069D7EE}" destId="{DD451F78-E5FE-4E0B-8B95-43C6516D52A1}" srcOrd="1" destOrd="0" parTransId="{A5B3D1B6-7B8E-48EA-9F81-D5798642533D}" sibTransId="{40E8377A-60AA-4138-AE89-C052C038FE3E}"/>
    <dgm:cxn modelId="{462A5005-24B7-4E01-97AF-11C86DDD1282}" type="presOf" srcId="{DD451F78-E5FE-4E0B-8B95-43C6516D52A1}" destId="{E6422F23-31A7-4FA0-A4E6-404BB611FE0C}" srcOrd="1" destOrd="0" presId="urn:microsoft.com/office/officeart/2005/8/layout/list1"/>
    <dgm:cxn modelId="{3E247A17-CB1A-4559-A201-CF59A3480AD7}" srcId="{657E6A2D-31C1-4711-986D-22827069D7EE}" destId="{73280B7E-03C6-4736-B477-8CC519FA9ED6}" srcOrd="0" destOrd="0" parTransId="{C3FF4FBB-4168-44FC-A00C-8A18BCC2C079}" sibTransId="{6B9564CC-7662-490A-B740-A5DD802F4D64}"/>
    <dgm:cxn modelId="{D60C632F-2CF4-49FD-BAEB-C8D24D8FC986}" type="presOf" srcId="{AEDFE45E-ABAC-48ED-A91F-B01F1E8B5CB7}" destId="{4ED7858E-2780-4578-9273-5F6A2ECC6955}" srcOrd="0" destOrd="0" presId="urn:microsoft.com/office/officeart/2005/8/layout/list1"/>
    <dgm:cxn modelId="{52F7B45E-AC03-44CC-ADB7-64E1EED06359}" srcId="{657E6A2D-31C1-4711-986D-22827069D7EE}" destId="{C8662E22-B592-4FC9-A38C-2699D780807D}" srcOrd="2" destOrd="0" parTransId="{715CDFDC-CF7D-4FAF-8742-3BDC43FEC242}" sibTransId="{CD3F6526-ECA7-4046-AF9C-4DB5CA0F71C0}"/>
    <dgm:cxn modelId="{6B333D47-6AE9-4EEF-998F-C8C592AB0102}" type="presOf" srcId="{73280B7E-03C6-4736-B477-8CC519FA9ED6}" destId="{D0F09BA1-FB9D-40D4-ABD3-17EB6A11B19B}" srcOrd="1" destOrd="0" presId="urn:microsoft.com/office/officeart/2005/8/layout/list1"/>
    <dgm:cxn modelId="{0548546E-1496-4E19-9E31-1186E37A817B}" type="presOf" srcId="{C8662E22-B592-4FC9-A38C-2699D780807D}" destId="{28265CB3-4034-4789-8613-97E52F8A8731}" srcOrd="0" destOrd="0" presId="urn:microsoft.com/office/officeart/2005/8/layout/list1"/>
    <dgm:cxn modelId="{2D46CF4E-7E3A-4866-8D2B-8DB54916E714}" type="presOf" srcId="{82CE134D-052B-471F-B3D1-7C891235D388}" destId="{065F53F6-3C23-4296-9E5A-CFE81906BCC0}" srcOrd="0" destOrd="0" presId="urn:microsoft.com/office/officeart/2005/8/layout/list1"/>
    <dgm:cxn modelId="{0D2B3383-5074-48F4-A123-85E2E31EA377}" srcId="{DD451F78-E5FE-4E0B-8B95-43C6516D52A1}" destId="{E934AB75-223B-43BA-8D95-D83CB60D36E6}" srcOrd="0" destOrd="0" parTransId="{F71E4DF5-CAA2-4F65-B9E6-4B630C088090}" sibTransId="{6AC7F8B3-6D13-4AF3-87E3-7C40A34A4A01}"/>
    <dgm:cxn modelId="{2A27EA87-651C-4564-AFEB-339730FB0ADB}" type="presOf" srcId="{C8662E22-B592-4FC9-A38C-2699D780807D}" destId="{35B82343-8979-4205-81B1-37C6D444373B}" srcOrd="1" destOrd="0" presId="urn:microsoft.com/office/officeart/2005/8/layout/list1"/>
    <dgm:cxn modelId="{A3BC6D96-E6A3-464D-950B-5F80199893D7}" type="presOf" srcId="{E934AB75-223B-43BA-8D95-D83CB60D36E6}" destId="{A733E9C9-7B7D-488D-8A10-5F2B63C1F67D}" srcOrd="0" destOrd="0" presId="urn:microsoft.com/office/officeart/2005/8/layout/list1"/>
    <dgm:cxn modelId="{3917879F-904F-42ED-B0F2-1B4B96E3E255}" type="presOf" srcId="{DD451F78-E5FE-4E0B-8B95-43C6516D52A1}" destId="{C1AA8367-7B97-4382-8F83-84A9913B4565}" srcOrd="0" destOrd="0" presId="urn:microsoft.com/office/officeart/2005/8/layout/list1"/>
    <dgm:cxn modelId="{BE168BB5-5EEF-4940-BEA2-581C0735AE43}" srcId="{C8662E22-B592-4FC9-A38C-2699D780807D}" destId="{82CE134D-052B-471F-B3D1-7C891235D388}" srcOrd="0" destOrd="0" parTransId="{33D12E29-761E-4BC6-B880-404056746439}" sibTransId="{A62C401D-AEB9-4AC0-915F-108C27E17746}"/>
    <dgm:cxn modelId="{6E8CA8C8-85BF-402F-BFA1-6010102C7080}" srcId="{73280B7E-03C6-4736-B477-8CC519FA9ED6}" destId="{AEDFE45E-ABAC-48ED-A91F-B01F1E8B5CB7}" srcOrd="0" destOrd="0" parTransId="{4B710588-7538-4375-9D74-75C6F7A10685}" sibTransId="{C3060B55-A02A-421E-8F23-7D31AA1F8316}"/>
    <dgm:cxn modelId="{A32F37E5-CE1B-4DEB-BE58-6985D665E01C}" type="presOf" srcId="{657E6A2D-31C1-4711-986D-22827069D7EE}" destId="{0DDAD031-5BE6-4683-9A5D-EB3D87DB442C}" srcOrd="0" destOrd="0" presId="urn:microsoft.com/office/officeart/2005/8/layout/list1"/>
    <dgm:cxn modelId="{C05BD0EA-01D8-4FC8-93D3-8FE81F859360}" type="presOf" srcId="{73280B7E-03C6-4736-B477-8CC519FA9ED6}" destId="{02D629B2-1B05-4967-AA38-C663C2ED27D9}" srcOrd="0" destOrd="0" presId="urn:microsoft.com/office/officeart/2005/8/layout/list1"/>
    <dgm:cxn modelId="{5D182970-AC16-466E-B690-AC1E55325FC4}" type="presParOf" srcId="{0DDAD031-5BE6-4683-9A5D-EB3D87DB442C}" destId="{30DEE9DC-2D21-4FDA-B7DF-64F2268A2B6F}" srcOrd="0" destOrd="0" presId="urn:microsoft.com/office/officeart/2005/8/layout/list1"/>
    <dgm:cxn modelId="{9A0B91F8-607F-4005-9A76-284C14D03DB1}" type="presParOf" srcId="{30DEE9DC-2D21-4FDA-B7DF-64F2268A2B6F}" destId="{02D629B2-1B05-4967-AA38-C663C2ED27D9}" srcOrd="0" destOrd="0" presId="urn:microsoft.com/office/officeart/2005/8/layout/list1"/>
    <dgm:cxn modelId="{7577D331-A188-4634-9556-18AF57607E7E}" type="presParOf" srcId="{30DEE9DC-2D21-4FDA-B7DF-64F2268A2B6F}" destId="{D0F09BA1-FB9D-40D4-ABD3-17EB6A11B19B}" srcOrd="1" destOrd="0" presId="urn:microsoft.com/office/officeart/2005/8/layout/list1"/>
    <dgm:cxn modelId="{7373ACF7-E1BC-4C9A-A881-E650E1AC198C}" type="presParOf" srcId="{0DDAD031-5BE6-4683-9A5D-EB3D87DB442C}" destId="{1871A4AB-A525-42A3-AC6F-82FA5F21BF36}" srcOrd="1" destOrd="0" presId="urn:microsoft.com/office/officeart/2005/8/layout/list1"/>
    <dgm:cxn modelId="{EAD06B58-81E0-4442-95C9-225001CBDF0A}" type="presParOf" srcId="{0DDAD031-5BE6-4683-9A5D-EB3D87DB442C}" destId="{4ED7858E-2780-4578-9273-5F6A2ECC6955}" srcOrd="2" destOrd="0" presId="urn:microsoft.com/office/officeart/2005/8/layout/list1"/>
    <dgm:cxn modelId="{01C26A37-96CB-47CF-9A0C-A1742921880D}" type="presParOf" srcId="{0DDAD031-5BE6-4683-9A5D-EB3D87DB442C}" destId="{8C3FEC74-8129-43A8-92C3-D2839629B93D}" srcOrd="3" destOrd="0" presId="urn:microsoft.com/office/officeart/2005/8/layout/list1"/>
    <dgm:cxn modelId="{7C6EDA82-47A7-44A1-845B-60A117F6B298}" type="presParOf" srcId="{0DDAD031-5BE6-4683-9A5D-EB3D87DB442C}" destId="{8E67DB43-1BED-4F1B-AA17-028955295681}" srcOrd="4" destOrd="0" presId="urn:microsoft.com/office/officeart/2005/8/layout/list1"/>
    <dgm:cxn modelId="{6A7A073A-F752-408D-A842-2BB2E4B617C7}" type="presParOf" srcId="{8E67DB43-1BED-4F1B-AA17-028955295681}" destId="{C1AA8367-7B97-4382-8F83-84A9913B4565}" srcOrd="0" destOrd="0" presId="urn:microsoft.com/office/officeart/2005/8/layout/list1"/>
    <dgm:cxn modelId="{D17C21EB-4B27-4D34-961B-76E9BC06B9B4}" type="presParOf" srcId="{8E67DB43-1BED-4F1B-AA17-028955295681}" destId="{E6422F23-31A7-4FA0-A4E6-404BB611FE0C}" srcOrd="1" destOrd="0" presId="urn:microsoft.com/office/officeart/2005/8/layout/list1"/>
    <dgm:cxn modelId="{016D08CE-4CD4-493C-B249-4B72025B4AB8}" type="presParOf" srcId="{0DDAD031-5BE6-4683-9A5D-EB3D87DB442C}" destId="{259940E3-23F1-4E3C-8A0B-E310C84814C5}" srcOrd="5" destOrd="0" presId="urn:microsoft.com/office/officeart/2005/8/layout/list1"/>
    <dgm:cxn modelId="{EF8B9FEE-C28D-4DC0-98FD-F15DDD085485}" type="presParOf" srcId="{0DDAD031-5BE6-4683-9A5D-EB3D87DB442C}" destId="{A733E9C9-7B7D-488D-8A10-5F2B63C1F67D}" srcOrd="6" destOrd="0" presId="urn:microsoft.com/office/officeart/2005/8/layout/list1"/>
    <dgm:cxn modelId="{20E5E147-2182-4996-8327-0C3A557D344E}" type="presParOf" srcId="{0DDAD031-5BE6-4683-9A5D-EB3D87DB442C}" destId="{2A25E902-99D2-47C7-99B2-CB2B7AAA9FE2}" srcOrd="7" destOrd="0" presId="urn:microsoft.com/office/officeart/2005/8/layout/list1"/>
    <dgm:cxn modelId="{3BC1BFEA-7977-4843-BF85-BB23813CD128}" type="presParOf" srcId="{0DDAD031-5BE6-4683-9A5D-EB3D87DB442C}" destId="{112F0C8F-8883-4934-9A62-B33D986E8199}" srcOrd="8" destOrd="0" presId="urn:microsoft.com/office/officeart/2005/8/layout/list1"/>
    <dgm:cxn modelId="{9A636462-D34D-4421-A3BC-2ABFECAED118}" type="presParOf" srcId="{112F0C8F-8883-4934-9A62-B33D986E8199}" destId="{28265CB3-4034-4789-8613-97E52F8A8731}" srcOrd="0" destOrd="0" presId="urn:microsoft.com/office/officeart/2005/8/layout/list1"/>
    <dgm:cxn modelId="{8C65D5AD-083B-4159-942B-8104CC65C742}" type="presParOf" srcId="{112F0C8F-8883-4934-9A62-B33D986E8199}" destId="{35B82343-8979-4205-81B1-37C6D444373B}" srcOrd="1" destOrd="0" presId="urn:microsoft.com/office/officeart/2005/8/layout/list1"/>
    <dgm:cxn modelId="{454FCEA0-D20A-4100-BD64-1A146A1A7551}" type="presParOf" srcId="{0DDAD031-5BE6-4683-9A5D-EB3D87DB442C}" destId="{BC42E0DF-92A3-4207-8588-AC3AFAFE7CAF}" srcOrd="9" destOrd="0" presId="urn:microsoft.com/office/officeart/2005/8/layout/list1"/>
    <dgm:cxn modelId="{BAB13ABB-2A1C-4162-826D-5E298429A770}" type="presParOf" srcId="{0DDAD031-5BE6-4683-9A5D-EB3D87DB442C}" destId="{065F53F6-3C23-4296-9E5A-CFE81906BCC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7E6A2D-31C1-4711-986D-22827069D7EE}"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GB"/>
        </a:p>
      </dgm:t>
    </dgm:pt>
    <dgm:pt modelId="{73280B7E-03C6-4736-B477-8CC519FA9ED6}">
      <dgm:prSet phldrT="[Text]"/>
      <dgm:spPr>
        <a:solidFill>
          <a:srgbClr val="FFC000"/>
        </a:solidFill>
      </dgm:spPr>
      <dgm:t>
        <a:bodyPr/>
        <a:lstStyle/>
        <a:p>
          <a:r>
            <a:rPr lang="en-GB" b="1" dirty="0">
              <a:solidFill>
                <a:schemeClr val="bg1"/>
              </a:solidFill>
            </a:rPr>
            <a:t>Multi—agency coordination </a:t>
          </a:r>
          <a:endParaRPr lang="en-GB" dirty="0">
            <a:solidFill>
              <a:schemeClr val="bg1"/>
            </a:solidFill>
          </a:endParaRPr>
        </a:p>
      </dgm:t>
    </dgm:pt>
    <dgm:pt modelId="{C3FF4FBB-4168-44FC-A00C-8A18BCC2C079}" type="parTrans" cxnId="{3E247A17-CB1A-4559-A201-CF59A3480AD7}">
      <dgm:prSet/>
      <dgm:spPr/>
      <dgm:t>
        <a:bodyPr/>
        <a:lstStyle/>
        <a:p>
          <a:endParaRPr lang="en-GB"/>
        </a:p>
      </dgm:t>
    </dgm:pt>
    <dgm:pt modelId="{6B9564CC-7662-490A-B740-A5DD802F4D64}" type="sibTrans" cxnId="{3E247A17-CB1A-4559-A201-CF59A3480AD7}">
      <dgm:prSet/>
      <dgm:spPr/>
      <dgm:t>
        <a:bodyPr/>
        <a:lstStyle/>
        <a:p>
          <a:endParaRPr lang="en-GB"/>
        </a:p>
      </dgm:t>
    </dgm:pt>
    <dgm:pt modelId="{DD451F78-E5FE-4E0B-8B95-43C6516D52A1}">
      <dgm:prSet phldrT="[Text]"/>
      <dgm:spPr>
        <a:solidFill>
          <a:srgbClr val="FF0000"/>
        </a:solidFill>
      </dgm:spPr>
      <dgm:t>
        <a:bodyPr/>
        <a:lstStyle/>
        <a:p>
          <a:r>
            <a:rPr lang="en-GB" b="1" dirty="0">
              <a:solidFill>
                <a:schemeClr val="bg1"/>
              </a:solidFill>
            </a:rPr>
            <a:t>Understanding family network </a:t>
          </a:r>
        </a:p>
      </dgm:t>
    </dgm:pt>
    <dgm:pt modelId="{A5B3D1B6-7B8E-48EA-9F81-D5798642533D}" type="parTrans" cxnId="{58DEBD03-BCA4-4CC6-820E-9055DA9FFB8F}">
      <dgm:prSet/>
      <dgm:spPr/>
      <dgm:t>
        <a:bodyPr/>
        <a:lstStyle/>
        <a:p>
          <a:endParaRPr lang="en-GB"/>
        </a:p>
      </dgm:t>
    </dgm:pt>
    <dgm:pt modelId="{40E8377A-60AA-4138-AE89-C052C038FE3E}" type="sibTrans" cxnId="{58DEBD03-BCA4-4CC6-820E-9055DA9FFB8F}">
      <dgm:prSet/>
      <dgm:spPr/>
      <dgm:t>
        <a:bodyPr/>
        <a:lstStyle/>
        <a:p>
          <a:endParaRPr lang="en-GB"/>
        </a:p>
      </dgm:t>
    </dgm:pt>
    <dgm:pt modelId="{C8662E22-B592-4FC9-A38C-2699D780807D}">
      <dgm:prSet phldrT="[Text]"/>
      <dgm:spPr>
        <a:solidFill>
          <a:schemeClr val="accent6"/>
        </a:solidFill>
      </dgm:spPr>
      <dgm:t>
        <a:bodyPr/>
        <a:lstStyle/>
        <a:p>
          <a:r>
            <a:rPr lang="en-GB" b="1" dirty="0">
              <a:solidFill>
                <a:schemeClr val="bg1"/>
              </a:solidFill>
            </a:rPr>
            <a:t>Trauma Informed Approach </a:t>
          </a:r>
          <a:endParaRPr lang="en-GB" dirty="0">
            <a:solidFill>
              <a:schemeClr val="bg1"/>
            </a:solidFill>
          </a:endParaRPr>
        </a:p>
      </dgm:t>
    </dgm:pt>
    <dgm:pt modelId="{715CDFDC-CF7D-4FAF-8742-3BDC43FEC242}" type="parTrans" cxnId="{52F7B45E-AC03-44CC-ADB7-64E1EED06359}">
      <dgm:prSet/>
      <dgm:spPr/>
      <dgm:t>
        <a:bodyPr/>
        <a:lstStyle/>
        <a:p>
          <a:endParaRPr lang="en-GB"/>
        </a:p>
      </dgm:t>
    </dgm:pt>
    <dgm:pt modelId="{CD3F6526-ECA7-4046-AF9C-4DB5CA0F71C0}" type="sibTrans" cxnId="{52F7B45E-AC03-44CC-ADB7-64E1EED06359}">
      <dgm:prSet/>
      <dgm:spPr/>
      <dgm:t>
        <a:bodyPr/>
        <a:lstStyle/>
        <a:p>
          <a:endParaRPr lang="en-GB"/>
        </a:p>
      </dgm:t>
    </dgm:pt>
    <dgm:pt modelId="{E934AB75-223B-43BA-8D95-D83CB60D36E6}">
      <dgm:prSet custT="1"/>
      <dgm:spPr/>
      <dgm:t>
        <a:bodyPr/>
        <a:lstStyle/>
        <a:p>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review highlighted the importance of considering the whole family network. It is crucial to understand family functioning and the role adults play in children’s lives. Understanding who is in the family network, allows for a greater understanding of strengths and risks to support safety planning</a:t>
          </a: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This includes the role of men/fathers and partners, it is crucial to include fathers’ views and not focus solely on mothers’ perspectives.  Research indicates 'The involvement of prospective and new fathers in a child's life is important for maximising the life- long wellbeing and outcomes of the child regardless of whether the father is resident or not' (National Service Framework, 2004).</a:t>
          </a:r>
          <a:endParaRPr lang="en-GB" sz="1400" dirty="0"/>
        </a:p>
      </dgm:t>
    </dgm:pt>
    <dgm:pt modelId="{F71E4DF5-CAA2-4F65-B9E6-4B630C088090}" type="parTrans" cxnId="{0D2B3383-5074-48F4-A123-85E2E31EA377}">
      <dgm:prSet/>
      <dgm:spPr/>
      <dgm:t>
        <a:bodyPr/>
        <a:lstStyle/>
        <a:p>
          <a:endParaRPr lang="en-GB"/>
        </a:p>
      </dgm:t>
    </dgm:pt>
    <dgm:pt modelId="{6AC7F8B3-6D13-4AF3-87E3-7C40A34A4A01}" type="sibTrans" cxnId="{0D2B3383-5074-48F4-A123-85E2E31EA377}">
      <dgm:prSet/>
      <dgm:spPr/>
      <dgm:t>
        <a:bodyPr/>
        <a:lstStyle/>
        <a:p>
          <a:endParaRPr lang="en-GB"/>
        </a:p>
      </dgm:t>
    </dgm:pt>
    <dgm:pt modelId="{82CE134D-052B-471F-B3D1-7C891235D388}">
      <dgm:prSet/>
      <dgm:spPr/>
      <dgm:t>
        <a:bodyPr/>
        <a:lstStyle/>
        <a:p>
          <a:r>
            <a:rPr lang="en-GB" dirty="0">
              <a:latin typeface="Calibri" panose="020F0502020204030204" pitchFamily="34" charset="0"/>
              <a:cs typeface="Calibri" panose="020F0502020204030204" pitchFamily="34" charset="0"/>
            </a:rPr>
            <a:t>It is vital that parental history, including any underlaying factors, such as experiences domestic abuse, mental health, or substance use are understood and viewed through a trauma-informed lens. This is an approach that explores attachment and outlines possible connections to generational trauma, adverse childhood experiences and repeated family scripts. This can allow for a deeper understanding of parenting capacity and the impact on children, which subsequently can lead to more effective care, intervention, and support plans. </a:t>
          </a:r>
        </a:p>
      </dgm:t>
    </dgm:pt>
    <dgm:pt modelId="{33D12E29-761E-4BC6-B880-404056746439}" type="parTrans" cxnId="{BE168BB5-5EEF-4940-BEA2-581C0735AE43}">
      <dgm:prSet/>
      <dgm:spPr/>
      <dgm:t>
        <a:bodyPr/>
        <a:lstStyle/>
        <a:p>
          <a:endParaRPr lang="en-GB"/>
        </a:p>
      </dgm:t>
    </dgm:pt>
    <dgm:pt modelId="{A62C401D-AEB9-4AC0-915F-108C27E17746}" type="sibTrans" cxnId="{BE168BB5-5EEF-4940-BEA2-581C0735AE43}">
      <dgm:prSet/>
      <dgm:spPr/>
      <dgm:t>
        <a:bodyPr/>
        <a:lstStyle/>
        <a:p>
          <a:endParaRPr lang="en-GB"/>
        </a:p>
      </dgm:t>
    </dgm:pt>
    <dgm:pt modelId="{AEDFE45E-ABAC-48ED-A91F-B01F1E8B5CB7}">
      <dgm:prSet custT="1"/>
      <dgm:spPr/>
      <dgm:t>
        <a:bodyPr/>
        <a:lstStyle/>
        <a:p>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Early intervention for children and families is key, support needs should be considered at all stages, including during antenatal periods for example utilising the prebirth pathway or perinatal mental health services if required. </a:t>
          </a:r>
          <a:endParaRPr lang="en-GB" sz="1400" dirty="0">
            <a:latin typeface="Calibri" panose="020F0502020204030204" pitchFamily="34" charset="0"/>
            <a:cs typeface="Calibri" panose="020F0502020204030204" pitchFamily="34" charset="0"/>
          </a:endParaRPr>
        </a:p>
      </dgm:t>
    </dgm:pt>
    <dgm:pt modelId="{4B710588-7538-4375-9D74-75C6F7A10685}" type="parTrans" cxnId="{6E8CA8C8-85BF-402F-BFA1-6010102C7080}">
      <dgm:prSet/>
      <dgm:spPr/>
      <dgm:t>
        <a:bodyPr/>
        <a:lstStyle/>
        <a:p>
          <a:endParaRPr lang="en-GB"/>
        </a:p>
      </dgm:t>
    </dgm:pt>
    <dgm:pt modelId="{C3060B55-A02A-421E-8F23-7D31AA1F8316}" type="sibTrans" cxnId="{6E8CA8C8-85BF-402F-BFA1-6010102C7080}">
      <dgm:prSet/>
      <dgm:spPr/>
      <dgm:t>
        <a:bodyPr/>
        <a:lstStyle/>
        <a:p>
          <a:endParaRPr lang="en-GB"/>
        </a:p>
      </dgm:t>
    </dgm:pt>
    <dgm:pt modelId="{9CC28EEA-618A-4850-97FD-AC12076D5C32}">
      <dgm:prSet custT="1"/>
      <dgm:spPr/>
      <dgm:t>
        <a:bodyPr/>
        <a:lstStyle/>
        <a:p>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essential that incidents are viewed in line with historical information and chronologies as opposed to a focus on isolated incidents.</a:t>
          </a: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dirty="0">
            <a:latin typeface="Calibri" panose="020F0502020204030204" pitchFamily="34" charset="0"/>
            <a:cs typeface="Calibri" panose="020F0502020204030204" pitchFamily="34" charset="0"/>
          </a:endParaRPr>
        </a:p>
      </dgm:t>
    </dgm:pt>
    <dgm:pt modelId="{E436F5BC-AD77-4D4C-96D3-5441A03DB962}" type="parTrans" cxnId="{BF08C099-E027-4894-BF75-2A5BE0E80049}">
      <dgm:prSet/>
      <dgm:spPr/>
      <dgm:t>
        <a:bodyPr/>
        <a:lstStyle/>
        <a:p>
          <a:endParaRPr lang="en-GB"/>
        </a:p>
      </dgm:t>
    </dgm:pt>
    <dgm:pt modelId="{A7EC62CA-398D-49C7-A288-DD266EDA01E0}" type="sibTrans" cxnId="{BF08C099-E027-4894-BF75-2A5BE0E80049}">
      <dgm:prSet/>
      <dgm:spPr/>
      <dgm:t>
        <a:bodyPr/>
        <a:lstStyle/>
        <a:p>
          <a:endParaRPr lang="en-GB"/>
        </a:p>
      </dgm:t>
    </dgm:pt>
    <dgm:pt modelId="{C3FD7523-39EF-4878-9F6C-B63844A3FC0E}">
      <dgm:prSet custT="1"/>
      <dgm:spPr/>
      <dgm:t>
        <a:bodyPr/>
        <a:lstStyle/>
        <a:p>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crucial to consider when agencies are closing or at any transition points that this is communicated with all agencies involved to ensure that safety planning is robust and contingency plans are in place.</a:t>
          </a: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will inform understanding of the right interventions and clarify who the most appropriate practitioner is to support the family. Multi agency meetings should make use of Hull’s practice model Signs of Safety, which allows for practitioners to scale their viewpoint and to understand the extent of the worries and what is working well.</a:t>
          </a:r>
          <a:endParaRPr lang="en-GB" sz="1400" dirty="0">
            <a:latin typeface="Calibri" panose="020F0502020204030204" pitchFamily="34" charset="0"/>
            <a:cs typeface="Calibri" panose="020F0502020204030204" pitchFamily="34" charset="0"/>
          </a:endParaRPr>
        </a:p>
      </dgm:t>
    </dgm:pt>
    <dgm:pt modelId="{5AAF8878-1367-482A-9B41-BE2E21C4920D}" type="parTrans" cxnId="{DF44E026-004A-4E6E-AB9C-2D2BB97D95B5}">
      <dgm:prSet/>
      <dgm:spPr/>
      <dgm:t>
        <a:bodyPr/>
        <a:lstStyle/>
        <a:p>
          <a:endParaRPr lang="en-GB"/>
        </a:p>
      </dgm:t>
    </dgm:pt>
    <dgm:pt modelId="{5F51392C-D663-46CB-ABEE-C9292CD6EDB6}" type="sibTrans" cxnId="{DF44E026-004A-4E6E-AB9C-2D2BB97D95B5}">
      <dgm:prSet/>
      <dgm:spPr/>
      <dgm:t>
        <a:bodyPr/>
        <a:lstStyle/>
        <a:p>
          <a:endParaRPr lang="en-GB"/>
        </a:p>
      </dgm:t>
    </dgm:pt>
    <dgm:pt modelId="{CB1D0A2A-C498-4DBB-B413-E3C0BE4E0D67}">
      <dgm:prSet/>
      <dgm:spPr/>
      <dgm:t>
        <a:bodyPr/>
        <a:lstStyle/>
        <a:p>
          <a:endParaRPr lang="en-GB" dirty="0"/>
        </a:p>
      </dgm:t>
    </dgm:pt>
    <dgm:pt modelId="{1A52DA17-6C22-476C-BFFA-CBA08B2D7BFF}" type="parTrans" cxnId="{68332776-388F-4C84-AC7E-9EC1D9A6F513}">
      <dgm:prSet/>
      <dgm:spPr/>
      <dgm:t>
        <a:bodyPr/>
        <a:lstStyle/>
        <a:p>
          <a:endParaRPr lang="en-GB"/>
        </a:p>
      </dgm:t>
    </dgm:pt>
    <dgm:pt modelId="{DBD36112-7ACA-41A7-8C83-E89434733045}" type="sibTrans" cxnId="{68332776-388F-4C84-AC7E-9EC1D9A6F513}">
      <dgm:prSet/>
      <dgm:spPr/>
      <dgm:t>
        <a:bodyPr/>
        <a:lstStyle/>
        <a:p>
          <a:endParaRPr lang="en-GB"/>
        </a:p>
      </dgm:t>
    </dgm:pt>
    <dgm:pt modelId="{0DDAD031-5BE6-4683-9A5D-EB3D87DB442C}" type="pres">
      <dgm:prSet presAssocID="{657E6A2D-31C1-4711-986D-22827069D7EE}" presName="linear" presStyleCnt="0">
        <dgm:presLayoutVars>
          <dgm:dir/>
          <dgm:animLvl val="lvl"/>
          <dgm:resizeHandles val="exact"/>
        </dgm:presLayoutVars>
      </dgm:prSet>
      <dgm:spPr/>
    </dgm:pt>
    <dgm:pt modelId="{30DEE9DC-2D21-4FDA-B7DF-64F2268A2B6F}" type="pres">
      <dgm:prSet presAssocID="{73280B7E-03C6-4736-B477-8CC519FA9ED6}" presName="parentLin" presStyleCnt="0"/>
      <dgm:spPr/>
    </dgm:pt>
    <dgm:pt modelId="{02D629B2-1B05-4967-AA38-C663C2ED27D9}" type="pres">
      <dgm:prSet presAssocID="{73280B7E-03C6-4736-B477-8CC519FA9ED6}" presName="parentLeftMargin" presStyleLbl="node1" presStyleIdx="0" presStyleCnt="3"/>
      <dgm:spPr/>
    </dgm:pt>
    <dgm:pt modelId="{D0F09BA1-FB9D-40D4-ABD3-17EB6A11B19B}" type="pres">
      <dgm:prSet presAssocID="{73280B7E-03C6-4736-B477-8CC519FA9ED6}" presName="parentText" presStyleLbl="node1" presStyleIdx="0" presStyleCnt="3">
        <dgm:presLayoutVars>
          <dgm:chMax val="0"/>
          <dgm:bulletEnabled val="1"/>
        </dgm:presLayoutVars>
      </dgm:prSet>
      <dgm:spPr/>
    </dgm:pt>
    <dgm:pt modelId="{1871A4AB-A525-42A3-AC6F-82FA5F21BF36}" type="pres">
      <dgm:prSet presAssocID="{73280B7E-03C6-4736-B477-8CC519FA9ED6}" presName="negativeSpace" presStyleCnt="0"/>
      <dgm:spPr/>
    </dgm:pt>
    <dgm:pt modelId="{4ED7858E-2780-4578-9273-5F6A2ECC6955}" type="pres">
      <dgm:prSet presAssocID="{73280B7E-03C6-4736-B477-8CC519FA9ED6}" presName="childText" presStyleLbl="conFgAcc1" presStyleIdx="0" presStyleCnt="3">
        <dgm:presLayoutVars>
          <dgm:bulletEnabled val="1"/>
        </dgm:presLayoutVars>
      </dgm:prSet>
      <dgm:spPr/>
    </dgm:pt>
    <dgm:pt modelId="{8C3FEC74-8129-43A8-92C3-D2839629B93D}" type="pres">
      <dgm:prSet presAssocID="{6B9564CC-7662-490A-B740-A5DD802F4D64}" presName="spaceBetweenRectangles" presStyleCnt="0"/>
      <dgm:spPr/>
    </dgm:pt>
    <dgm:pt modelId="{8E67DB43-1BED-4F1B-AA17-028955295681}" type="pres">
      <dgm:prSet presAssocID="{DD451F78-E5FE-4E0B-8B95-43C6516D52A1}" presName="parentLin" presStyleCnt="0"/>
      <dgm:spPr/>
    </dgm:pt>
    <dgm:pt modelId="{C1AA8367-7B97-4382-8F83-84A9913B4565}" type="pres">
      <dgm:prSet presAssocID="{DD451F78-E5FE-4E0B-8B95-43C6516D52A1}" presName="parentLeftMargin" presStyleLbl="node1" presStyleIdx="0" presStyleCnt="3"/>
      <dgm:spPr/>
    </dgm:pt>
    <dgm:pt modelId="{E6422F23-31A7-4FA0-A4E6-404BB611FE0C}" type="pres">
      <dgm:prSet presAssocID="{DD451F78-E5FE-4E0B-8B95-43C6516D52A1}" presName="parentText" presStyleLbl="node1" presStyleIdx="1" presStyleCnt="3">
        <dgm:presLayoutVars>
          <dgm:chMax val="0"/>
          <dgm:bulletEnabled val="1"/>
        </dgm:presLayoutVars>
      </dgm:prSet>
      <dgm:spPr/>
    </dgm:pt>
    <dgm:pt modelId="{259940E3-23F1-4E3C-8A0B-E310C84814C5}" type="pres">
      <dgm:prSet presAssocID="{DD451F78-E5FE-4E0B-8B95-43C6516D52A1}" presName="negativeSpace" presStyleCnt="0"/>
      <dgm:spPr/>
    </dgm:pt>
    <dgm:pt modelId="{A733E9C9-7B7D-488D-8A10-5F2B63C1F67D}" type="pres">
      <dgm:prSet presAssocID="{DD451F78-E5FE-4E0B-8B95-43C6516D52A1}" presName="childText" presStyleLbl="conFgAcc1" presStyleIdx="1" presStyleCnt="3">
        <dgm:presLayoutVars>
          <dgm:bulletEnabled val="1"/>
        </dgm:presLayoutVars>
      </dgm:prSet>
      <dgm:spPr/>
    </dgm:pt>
    <dgm:pt modelId="{2A25E902-99D2-47C7-99B2-CB2B7AAA9FE2}" type="pres">
      <dgm:prSet presAssocID="{40E8377A-60AA-4138-AE89-C052C038FE3E}" presName="spaceBetweenRectangles" presStyleCnt="0"/>
      <dgm:spPr/>
    </dgm:pt>
    <dgm:pt modelId="{112F0C8F-8883-4934-9A62-B33D986E8199}" type="pres">
      <dgm:prSet presAssocID="{C8662E22-B592-4FC9-A38C-2699D780807D}" presName="parentLin" presStyleCnt="0"/>
      <dgm:spPr/>
    </dgm:pt>
    <dgm:pt modelId="{28265CB3-4034-4789-8613-97E52F8A8731}" type="pres">
      <dgm:prSet presAssocID="{C8662E22-B592-4FC9-A38C-2699D780807D}" presName="parentLeftMargin" presStyleLbl="node1" presStyleIdx="1" presStyleCnt="3"/>
      <dgm:spPr/>
    </dgm:pt>
    <dgm:pt modelId="{35B82343-8979-4205-81B1-37C6D444373B}" type="pres">
      <dgm:prSet presAssocID="{C8662E22-B592-4FC9-A38C-2699D780807D}" presName="parentText" presStyleLbl="node1" presStyleIdx="2" presStyleCnt="3">
        <dgm:presLayoutVars>
          <dgm:chMax val="0"/>
          <dgm:bulletEnabled val="1"/>
        </dgm:presLayoutVars>
      </dgm:prSet>
      <dgm:spPr/>
    </dgm:pt>
    <dgm:pt modelId="{BC42E0DF-92A3-4207-8588-AC3AFAFE7CAF}" type="pres">
      <dgm:prSet presAssocID="{C8662E22-B592-4FC9-A38C-2699D780807D}" presName="negativeSpace" presStyleCnt="0"/>
      <dgm:spPr/>
    </dgm:pt>
    <dgm:pt modelId="{065F53F6-3C23-4296-9E5A-CFE81906BCC0}" type="pres">
      <dgm:prSet presAssocID="{C8662E22-B592-4FC9-A38C-2699D780807D}" presName="childText" presStyleLbl="conFgAcc1" presStyleIdx="2" presStyleCnt="3">
        <dgm:presLayoutVars>
          <dgm:bulletEnabled val="1"/>
        </dgm:presLayoutVars>
      </dgm:prSet>
      <dgm:spPr/>
    </dgm:pt>
  </dgm:ptLst>
  <dgm:cxnLst>
    <dgm:cxn modelId="{58DEBD03-BCA4-4CC6-820E-9055DA9FFB8F}" srcId="{657E6A2D-31C1-4711-986D-22827069D7EE}" destId="{DD451F78-E5FE-4E0B-8B95-43C6516D52A1}" srcOrd="1" destOrd="0" parTransId="{A5B3D1B6-7B8E-48EA-9F81-D5798642533D}" sibTransId="{40E8377A-60AA-4138-AE89-C052C038FE3E}"/>
    <dgm:cxn modelId="{462A5005-24B7-4E01-97AF-11C86DDD1282}" type="presOf" srcId="{DD451F78-E5FE-4E0B-8B95-43C6516D52A1}" destId="{E6422F23-31A7-4FA0-A4E6-404BB611FE0C}" srcOrd="1" destOrd="0" presId="urn:microsoft.com/office/officeart/2005/8/layout/list1"/>
    <dgm:cxn modelId="{3E247A17-CB1A-4559-A201-CF59A3480AD7}" srcId="{657E6A2D-31C1-4711-986D-22827069D7EE}" destId="{73280B7E-03C6-4736-B477-8CC519FA9ED6}" srcOrd="0" destOrd="0" parTransId="{C3FF4FBB-4168-44FC-A00C-8A18BCC2C079}" sibTransId="{6B9564CC-7662-490A-B740-A5DD802F4D64}"/>
    <dgm:cxn modelId="{8A2C671E-3349-45CB-A608-0CF5E7B81793}" type="presOf" srcId="{CB1D0A2A-C498-4DBB-B413-E3C0BE4E0D67}" destId="{065F53F6-3C23-4296-9E5A-CFE81906BCC0}" srcOrd="0" destOrd="1" presId="urn:microsoft.com/office/officeart/2005/8/layout/list1"/>
    <dgm:cxn modelId="{DF44E026-004A-4E6E-AB9C-2D2BB97D95B5}" srcId="{73280B7E-03C6-4736-B477-8CC519FA9ED6}" destId="{C3FD7523-39EF-4878-9F6C-B63844A3FC0E}" srcOrd="2" destOrd="0" parTransId="{5AAF8878-1367-482A-9B41-BE2E21C4920D}" sibTransId="{5F51392C-D663-46CB-ABEE-C9292CD6EDB6}"/>
    <dgm:cxn modelId="{D60C632F-2CF4-49FD-BAEB-C8D24D8FC986}" type="presOf" srcId="{AEDFE45E-ABAC-48ED-A91F-B01F1E8B5CB7}" destId="{4ED7858E-2780-4578-9273-5F6A2ECC6955}" srcOrd="0" destOrd="0" presId="urn:microsoft.com/office/officeart/2005/8/layout/list1"/>
    <dgm:cxn modelId="{52F7B45E-AC03-44CC-ADB7-64E1EED06359}" srcId="{657E6A2D-31C1-4711-986D-22827069D7EE}" destId="{C8662E22-B592-4FC9-A38C-2699D780807D}" srcOrd="2" destOrd="0" parTransId="{715CDFDC-CF7D-4FAF-8742-3BDC43FEC242}" sibTransId="{CD3F6526-ECA7-4046-AF9C-4DB5CA0F71C0}"/>
    <dgm:cxn modelId="{6B333D47-6AE9-4EEF-998F-C8C592AB0102}" type="presOf" srcId="{73280B7E-03C6-4736-B477-8CC519FA9ED6}" destId="{D0F09BA1-FB9D-40D4-ABD3-17EB6A11B19B}" srcOrd="1" destOrd="0" presId="urn:microsoft.com/office/officeart/2005/8/layout/list1"/>
    <dgm:cxn modelId="{0548546E-1496-4E19-9E31-1186E37A817B}" type="presOf" srcId="{C8662E22-B592-4FC9-A38C-2699D780807D}" destId="{28265CB3-4034-4789-8613-97E52F8A8731}" srcOrd="0" destOrd="0" presId="urn:microsoft.com/office/officeart/2005/8/layout/list1"/>
    <dgm:cxn modelId="{2D46CF4E-7E3A-4866-8D2B-8DB54916E714}" type="presOf" srcId="{82CE134D-052B-471F-B3D1-7C891235D388}" destId="{065F53F6-3C23-4296-9E5A-CFE81906BCC0}" srcOrd="0" destOrd="0" presId="urn:microsoft.com/office/officeart/2005/8/layout/list1"/>
    <dgm:cxn modelId="{68332776-388F-4C84-AC7E-9EC1D9A6F513}" srcId="{C8662E22-B592-4FC9-A38C-2699D780807D}" destId="{CB1D0A2A-C498-4DBB-B413-E3C0BE4E0D67}" srcOrd="1" destOrd="0" parTransId="{1A52DA17-6C22-476C-BFFA-CBA08B2D7BFF}" sibTransId="{DBD36112-7ACA-41A7-8C83-E89434733045}"/>
    <dgm:cxn modelId="{0D2B3383-5074-48F4-A123-85E2E31EA377}" srcId="{DD451F78-E5FE-4E0B-8B95-43C6516D52A1}" destId="{E934AB75-223B-43BA-8D95-D83CB60D36E6}" srcOrd="0" destOrd="0" parTransId="{F71E4DF5-CAA2-4F65-B9E6-4B630C088090}" sibTransId="{6AC7F8B3-6D13-4AF3-87E3-7C40A34A4A01}"/>
    <dgm:cxn modelId="{2A27EA87-651C-4564-AFEB-339730FB0ADB}" type="presOf" srcId="{C8662E22-B592-4FC9-A38C-2699D780807D}" destId="{35B82343-8979-4205-81B1-37C6D444373B}" srcOrd="1" destOrd="0" presId="urn:microsoft.com/office/officeart/2005/8/layout/list1"/>
    <dgm:cxn modelId="{A3BC6D96-E6A3-464D-950B-5F80199893D7}" type="presOf" srcId="{E934AB75-223B-43BA-8D95-D83CB60D36E6}" destId="{A733E9C9-7B7D-488D-8A10-5F2B63C1F67D}" srcOrd="0" destOrd="0" presId="urn:microsoft.com/office/officeart/2005/8/layout/list1"/>
    <dgm:cxn modelId="{BF08C099-E027-4894-BF75-2A5BE0E80049}" srcId="{73280B7E-03C6-4736-B477-8CC519FA9ED6}" destId="{9CC28EEA-618A-4850-97FD-AC12076D5C32}" srcOrd="1" destOrd="0" parTransId="{E436F5BC-AD77-4D4C-96D3-5441A03DB962}" sibTransId="{A7EC62CA-398D-49C7-A288-DD266EDA01E0}"/>
    <dgm:cxn modelId="{3917879F-904F-42ED-B0F2-1B4B96E3E255}" type="presOf" srcId="{DD451F78-E5FE-4E0B-8B95-43C6516D52A1}" destId="{C1AA8367-7B97-4382-8F83-84A9913B4565}" srcOrd="0" destOrd="0" presId="urn:microsoft.com/office/officeart/2005/8/layout/list1"/>
    <dgm:cxn modelId="{036F4EA9-6CFC-4F72-9289-7734A5C2DF41}" type="presOf" srcId="{C3FD7523-39EF-4878-9F6C-B63844A3FC0E}" destId="{4ED7858E-2780-4578-9273-5F6A2ECC6955}" srcOrd="0" destOrd="2" presId="urn:microsoft.com/office/officeart/2005/8/layout/list1"/>
    <dgm:cxn modelId="{BE168BB5-5EEF-4940-BEA2-581C0735AE43}" srcId="{C8662E22-B592-4FC9-A38C-2699D780807D}" destId="{82CE134D-052B-471F-B3D1-7C891235D388}" srcOrd="0" destOrd="0" parTransId="{33D12E29-761E-4BC6-B880-404056746439}" sibTransId="{A62C401D-AEB9-4AC0-915F-108C27E17746}"/>
    <dgm:cxn modelId="{6E8CA8C8-85BF-402F-BFA1-6010102C7080}" srcId="{73280B7E-03C6-4736-B477-8CC519FA9ED6}" destId="{AEDFE45E-ABAC-48ED-A91F-B01F1E8B5CB7}" srcOrd="0" destOrd="0" parTransId="{4B710588-7538-4375-9D74-75C6F7A10685}" sibTransId="{C3060B55-A02A-421E-8F23-7D31AA1F8316}"/>
    <dgm:cxn modelId="{DC2746D7-0782-4FE9-A4BC-DD6B4383EF2C}" type="presOf" srcId="{9CC28EEA-618A-4850-97FD-AC12076D5C32}" destId="{4ED7858E-2780-4578-9273-5F6A2ECC6955}" srcOrd="0" destOrd="1" presId="urn:microsoft.com/office/officeart/2005/8/layout/list1"/>
    <dgm:cxn modelId="{A32F37E5-CE1B-4DEB-BE58-6985D665E01C}" type="presOf" srcId="{657E6A2D-31C1-4711-986D-22827069D7EE}" destId="{0DDAD031-5BE6-4683-9A5D-EB3D87DB442C}" srcOrd="0" destOrd="0" presId="urn:microsoft.com/office/officeart/2005/8/layout/list1"/>
    <dgm:cxn modelId="{C05BD0EA-01D8-4FC8-93D3-8FE81F859360}" type="presOf" srcId="{73280B7E-03C6-4736-B477-8CC519FA9ED6}" destId="{02D629B2-1B05-4967-AA38-C663C2ED27D9}" srcOrd="0" destOrd="0" presId="urn:microsoft.com/office/officeart/2005/8/layout/list1"/>
    <dgm:cxn modelId="{5D182970-AC16-466E-B690-AC1E55325FC4}" type="presParOf" srcId="{0DDAD031-5BE6-4683-9A5D-EB3D87DB442C}" destId="{30DEE9DC-2D21-4FDA-B7DF-64F2268A2B6F}" srcOrd="0" destOrd="0" presId="urn:microsoft.com/office/officeart/2005/8/layout/list1"/>
    <dgm:cxn modelId="{9A0B91F8-607F-4005-9A76-284C14D03DB1}" type="presParOf" srcId="{30DEE9DC-2D21-4FDA-B7DF-64F2268A2B6F}" destId="{02D629B2-1B05-4967-AA38-C663C2ED27D9}" srcOrd="0" destOrd="0" presId="urn:microsoft.com/office/officeart/2005/8/layout/list1"/>
    <dgm:cxn modelId="{7577D331-A188-4634-9556-18AF57607E7E}" type="presParOf" srcId="{30DEE9DC-2D21-4FDA-B7DF-64F2268A2B6F}" destId="{D0F09BA1-FB9D-40D4-ABD3-17EB6A11B19B}" srcOrd="1" destOrd="0" presId="urn:microsoft.com/office/officeart/2005/8/layout/list1"/>
    <dgm:cxn modelId="{7373ACF7-E1BC-4C9A-A881-E650E1AC198C}" type="presParOf" srcId="{0DDAD031-5BE6-4683-9A5D-EB3D87DB442C}" destId="{1871A4AB-A525-42A3-AC6F-82FA5F21BF36}" srcOrd="1" destOrd="0" presId="urn:microsoft.com/office/officeart/2005/8/layout/list1"/>
    <dgm:cxn modelId="{EAD06B58-81E0-4442-95C9-225001CBDF0A}" type="presParOf" srcId="{0DDAD031-5BE6-4683-9A5D-EB3D87DB442C}" destId="{4ED7858E-2780-4578-9273-5F6A2ECC6955}" srcOrd="2" destOrd="0" presId="urn:microsoft.com/office/officeart/2005/8/layout/list1"/>
    <dgm:cxn modelId="{01C26A37-96CB-47CF-9A0C-A1742921880D}" type="presParOf" srcId="{0DDAD031-5BE6-4683-9A5D-EB3D87DB442C}" destId="{8C3FEC74-8129-43A8-92C3-D2839629B93D}" srcOrd="3" destOrd="0" presId="urn:microsoft.com/office/officeart/2005/8/layout/list1"/>
    <dgm:cxn modelId="{7C6EDA82-47A7-44A1-845B-60A117F6B298}" type="presParOf" srcId="{0DDAD031-5BE6-4683-9A5D-EB3D87DB442C}" destId="{8E67DB43-1BED-4F1B-AA17-028955295681}" srcOrd="4" destOrd="0" presId="urn:microsoft.com/office/officeart/2005/8/layout/list1"/>
    <dgm:cxn modelId="{6A7A073A-F752-408D-A842-2BB2E4B617C7}" type="presParOf" srcId="{8E67DB43-1BED-4F1B-AA17-028955295681}" destId="{C1AA8367-7B97-4382-8F83-84A9913B4565}" srcOrd="0" destOrd="0" presId="urn:microsoft.com/office/officeart/2005/8/layout/list1"/>
    <dgm:cxn modelId="{D17C21EB-4B27-4D34-961B-76E9BC06B9B4}" type="presParOf" srcId="{8E67DB43-1BED-4F1B-AA17-028955295681}" destId="{E6422F23-31A7-4FA0-A4E6-404BB611FE0C}" srcOrd="1" destOrd="0" presId="urn:microsoft.com/office/officeart/2005/8/layout/list1"/>
    <dgm:cxn modelId="{016D08CE-4CD4-493C-B249-4B72025B4AB8}" type="presParOf" srcId="{0DDAD031-5BE6-4683-9A5D-EB3D87DB442C}" destId="{259940E3-23F1-4E3C-8A0B-E310C84814C5}" srcOrd="5" destOrd="0" presId="urn:microsoft.com/office/officeart/2005/8/layout/list1"/>
    <dgm:cxn modelId="{EF8B9FEE-C28D-4DC0-98FD-F15DDD085485}" type="presParOf" srcId="{0DDAD031-5BE6-4683-9A5D-EB3D87DB442C}" destId="{A733E9C9-7B7D-488D-8A10-5F2B63C1F67D}" srcOrd="6" destOrd="0" presId="urn:microsoft.com/office/officeart/2005/8/layout/list1"/>
    <dgm:cxn modelId="{20E5E147-2182-4996-8327-0C3A557D344E}" type="presParOf" srcId="{0DDAD031-5BE6-4683-9A5D-EB3D87DB442C}" destId="{2A25E902-99D2-47C7-99B2-CB2B7AAA9FE2}" srcOrd="7" destOrd="0" presId="urn:microsoft.com/office/officeart/2005/8/layout/list1"/>
    <dgm:cxn modelId="{3BC1BFEA-7977-4843-BF85-BB23813CD128}" type="presParOf" srcId="{0DDAD031-5BE6-4683-9A5D-EB3D87DB442C}" destId="{112F0C8F-8883-4934-9A62-B33D986E8199}" srcOrd="8" destOrd="0" presId="urn:microsoft.com/office/officeart/2005/8/layout/list1"/>
    <dgm:cxn modelId="{9A636462-D34D-4421-A3BC-2ABFECAED118}" type="presParOf" srcId="{112F0C8F-8883-4934-9A62-B33D986E8199}" destId="{28265CB3-4034-4789-8613-97E52F8A8731}" srcOrd="0" destOrd="0" presId="urn:microsoft.com/office/officeart/2005/8/layout/list1"/>
    <dgm:cxn modelId="{8C65D5AD-083B-4159-942B-8104CC65C742}" type="presParOf" srcId="{112F0C8F-8883-4934-9A62-B33D986E8199}" destId="{35B82343-8979-4205-81B1-37C6D444373B}" srcOrd="1" destOrd="0" presId="urn:microsoft.com/office/officeart/2005/8/layout/list1"/>
    <dgm:cxn modelId="{454FCEA0-D20A-4100-BD64-1A146A1A7551}" type="presParOf" srcId="{0DDAD031-5BE6-4683-9A5D-EB3D87DB442C}" destId="{BC42E0DF-92A3-4207-8588-AC3AFAFE7CAF}" srcOrd="9" destOrd="0" presId="urn:microsoft.com/office/officeart/2005/8/layout/list1"/>
    <dgm:cxn modelId="{BAB13ABB-2A1C-4162-826D-5E298429A770}" type="presParOf" srcId="{0DDAD031-5BE6-4683-9A5D-EB3D87DB442C}" destId="{065F53F6-3C23-4296-9E5A-CFE81906BCC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10577-BAEF-4A05-B638-5D4A8A5364A6}">
      <dsp:nvSpPr>
        <dsp:cNvPr id="0" name=""/>
        <dsp:cNvSpPr/>
      </dsp:nvSpPr>
      <dsp:spPr>
        <a:xfrm>
          <a:off x="3697491" y="1911471"/>
          <a:ext cx="2429563" cy="2101670"/>
        </a:xfrm>
        <a:prstGeom prst="hexagon">
          <a:avLst>
            <a:gd name="adj" fmla="val 28570"/>
            <a:gd name="vf" fmla="val 11547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tx1"/>
              </a:solidFill>
            </a:rPr>
            <a:t>Six key practice themes to make a difference </a:t>
          </a:r>
        </a:p>
      </dsp:txBody>
      <dsp:txXfrm>
        <a:off x="4100104" y="2259747"/>
        <a:ext cx="1624337" cy="1405118"/>
      </dsp:txXfrm>
    </dsp:sp>
    <dsp:sp modelId="{2A28D55E-EE8E-4935-AC84-DFA599AC4282}">
      <dsp:nvSpPr>
        <dsp:cNvPr id="0" name=""/>
        <dsp:cNvSpPr/>
      </dsp:nvSpPr>
      <dsp:spPr>
        <a:xfrm>
          <a:off x="5218865" y="905964"/>
          <a:ext cx="916667" cy="7898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6DFFD-0FED-473D-A0EA-0F4CC165CE11}">
      <dsp:nvSpPr>
        <dsp:cNvPr id="0" name=""/>
        <dsp:cNvSpPr/>
      </dsp:nvSpPr>
      <dsp:spPr>
        <a:xfrm>
          <a:off x="3921289" y="0"/>
          <a:ext cx="1991010" cy="1722457"/>
        </a:xfrm>
        <a:prstGeom prst="hexagon">
          <a:avLst>
            <a:gd name="adj" fmla="val 28570"/>
            <a:gd name="vf" fmla="val 115470"/>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Understanding children’s lived experiences </a:t>
          </a:r>
        </a:p>
      </dsp:txBody>
      <dsp:txXfrm>
        <a:off x="4251242" y="285448"/>
        <a:ext cx="1331104" cy="1151561"/>
      </dsp:txXfrm>
    </dsp:sp>
    <dsp:sp modelId="{AF7E836F-B1D5-4015-9D8D-61EF76E9F6AC}">
      <dsp:nvSpPr>
        <dsp:cNvPr id="0" name=""/>
        <dsp:cNvSpPr/>
      </dsp:nvSpPr>
      <dsp:spPr>
        <a:xfrm>
          <a:off x="6288687" y="2382525"/>
          <a:ext cx="916667" cy="7898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779843-59D9-4406-AA67-907CD6F2A545}">
      <dsp:nvSpPr>
        <dsp:cNvPr id="0" name=""/>
        <dsp:cNvSpPr/>
      </dsp:nvSpPr>
      <dsp:spPr>
        <a:xfrm>
          <a:off x="5747277" y="1059427"/>
          <a:ext cx="1991010" cy="1722457"/>
        </a:xfrm>
        <a:prstGeom prst="hexagon">
          <a:avLst>
            <a:gd name="adj" fmla="val 28570"/>
            <a:gd name="vf" fmla="val 11547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Professional curiosity </a:t>
          </a:r>
          <a:endParaRPr lang="en-GB" sz="1500" kern="1200" dirty="0"/>
        </a:p>
      </dsp:txBody>
      <dsp:txXfrm>
        <a:off x="6077230" y="1344875"/>
        <a:ext cx="1331104" cy="1151561"/>
      </dsp:txXfrm>
    </dsp:sp>
    <dsp:sp modelId="{CB3291EF-515D-42A2-AB1F-B820E255FD61}">
      <dsp:nvSpPr>
        <dsp:cNvPr id="0" name=""/>
        <dsp:cNvSpPr/>
      </dsp:nvSpPr>
      <dsp:spPr>
        <a:xfrm>
          <a:off x="5545519" y="4049286"/>
          <a:ext cx="916667" cy="7898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C61D9-A5A3-44D0-8282-6EEA8C08AB00}">
      <dsp:nvSpPr>
        <dsp:cNvPr id="0" name=""/>
        <dsp:cNvSpPr/>
      </dsp:nvSpPr>
      <dsp:spPr>
        <a:xfrm>
          <a:off x="5747277" y="3142137"/>
          <a:ext cx="1991010" cy="1722457"/>
        </a:xfrm>
        <a:prstGeom prst="hexagon">
          <a:avLst>
            <a:gd name="adj" fmla="val 28570"/>
            <a:gd name="vf" fmla="val 115470"/>
          </a:avLst>
        </a:prstGeom>
        <a:solidFill>
          <a:srgbClr val="F753D8"/>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Information sharing  </a:t>
          </a:r>
          <a:endParaRPr lang="en-GB" sz="1500" kern="1200" dirty="0"/>
        </a:p>
      </dsp:txBody>
      <dsp:txXfrm>
        <a:off x="6077230" y="3427585"/>
        <a:ext cx="1331104" cy="1151561"/>
      </dsp:txXfrm>
    </dsp:sp>
    <dsp:sp modelId="{244EEBCD-26C6-4D67-A1D8-CFF27790F290}">
      <dsp:nvSpPr>
        <dsp:cNvPr id="0" name=""/>
        <dsp:cNvSpPr/>
      </dsp:nvSpPr>
      <dsp:spPr>
        <a:xfrm>
          <a:off x="3702012" y="4222302"/>
          <a:ext cx="916667" cy="7898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A91A9-4AB4-48A4-8D9C-BCCDE76E11E1}">
      <dsp:nvSpPr>
        <dsp:cNvPr id="0" name=""/>
        <dsp:cNvSpPr/>
      </dsp:nvSpPr>
      <dsp:spPr>
        <a:xfrm>
          <a:off x="3921289" y="4202749"/>
          <a:ext cx="1991010" cy="1722457"/>
        </a:xfrm>
        <a:prstGeom prst="hexagon">
          <a:avLst>
            <a:gd name="adj" fmla="val 28570"/>
            <a:gd name="vf" fmla="val 115470"/>
          </a:avLst>
        </a:prstGeom>
        <a:solidFill>
          <a:srgbClr val="FFC000"/>
        </a:solidFill>
        <a:ln w="19050" cap="rnd"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Multi—agency coordination </a:t>
          </a:r>
        </a:p>
      </dsp:txBody>
      <dsp:txXfrm>
        <a:off x="4251242" y="4488197"/>
        <a:ext cx="1331104" cy="1151561"/>
      </dsp:txXfrm>
    </dsp:sp>
    <dsp:sp modelId="{6D542DD3-2319-47DC-A9F8-64D73D3BCF6A}">
      <dsp:nvSpPr>
        <dsp:cNvPr id="0" name=""/>
        <dsp:cNvSpPr/>
      </dsp:nvSpPr>
      <dsp:spPr>
        <a:xfrm>
          <a:off x="2614671" y="2746333"/>
          <a:ext cx="916667" cy="78983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790EA-71A0-4271-B645-637F39B1CBCD}">
      <dsp:nvSpPr>
        <dsp:cNvPr id="0" name=""/>
        <dsp:cNvSpPr/>
      </dsp:nvSpPr>
      <dsp:spPr>
        <a:xfrm>
          <a:off x="2086824" y="3143322"/>
          <a:ext cx="1991010" cy="1722457"/>
        </a:xfrm>
        <a:prstGeom prst="hexagon">
          <a:avLst>
            <a:gd name="adj" fmla="val 28570"/>
            <a:gd name="vf" fmla="val 115470"/>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Trauma Informed Approach </a:t>
          </a:r>
        </a:p>
      </dsp:txBody>
      <dsp:txXfrm>
        <a:off x="2416777" y="3428770"/>
        <a:ext cx="1331104" cy="1151561"/>
      </dsp:txXfrm>
    </dsp:sp>
    <dsp:sp modelId="{E15B2BE7-A8D1-45E9-8764-056892E78056}">
      <dsp:nvSpPr>
        <dsp:cNvPr id="0" name=""/>
        <dsp:cNvSpPr/>
      </dsp:nvSpPr>
      <dsp:spPr>
        <a:xfrm>
          <a:off x="2086824" y="1057056"/>
          <a:ext cx="1991010" cy="1722457"/>
        </a:xfrm>
        <a:prstGeom prst="hexagon">
          <a:avLst>
            <a:gd name="adj" fmla="val 28570"/>
            <a:gd name="vf" fmla="val 11547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Understanding family network </a:t>
          </a:r>
          <a:endParaRPr lang="en-GB" sz="1500" b="1" kern="1200" dirty="0"/>
        </a:p>
      </dsp:txBody>
      <dsp:txXfrm>
        <a:off x="2416777" y="1342504"/>
        <a:ext cx="1331104" cy="1151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7858E-2780-4578-9273-5F6A2ECC6955}">
      <dsp:nvSpPr>
        <dsp:cNvPr id="0" name=""/>
        <dsp:cNvSpPr/>
      </dsp:nvSpPr>
      <dsp:spPr>
        <a:xfrm>
          <a:off x="0" y="464457"/>
          <a:ext cx="11679554" cy="18144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463" tIns="333248" rIns="90646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review highlighted the importance of exercising professional curiosity to explore potential hypotheses and consideration for non-engagement/non-attendance. Further exploration is required when there is a lack of engagement/ lack of consent, it is crucial practitioners understand underlying factors to overcome these barriers or reduce crisis and risk driven intervention. It is also vital that practitioners do not accept information at face value, and this is explored in more detail and triangulated with all agencies. Utilising supervision for support and guidance can elicit curious thinking.</a:t>
          </a:r>
          <a:r>
            <a:rPr lang="en-GB"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kern="1200" dirty="0"/>
        </a:p>
      </dsp:txBody>
      <dsp:txXfrm>
        <a:off x="0" y="464457"/>
        <a:ext cx="11679554" cy="1814400"/>
      </dsp:txXfrm>
    </dsp:sp>
    <dsp:sp modelId="{D0F09BA1-FB9D-40D4-ABD3-17EB6A11B19B}">
      <dsp:nvSpPr>
        <dsp:cNvPr id="0" name=""/>
        <dsp:cNvSpPr/>
      </dsp:nvSpPr>
      <dsp:spPr>
        <a:xfrm>
          <a:off x="583977" y="228297"/>
          <a:ext cx="8175688" cy="472320"/>
        </a:xfrm>
        <a:prstGeom prst="round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022" tIns="0" rIns="309022" bIns="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bg1"/>
              </a:solidFill>
            </a:rPr>
            <a:t>Professional Curiosity </a:t>
          </a:r>
        </a:p>
      </dsp:txBody>
      <dsp:txXfrm>
        <a:off x="607034" y="251354"/>
        <a:ext cx="8129574" cy="426206"/>
      </dsp:txXfrm>
    </dsp:sp>
    <dsp:sp modelId="{A733E9C9-7B7D-488D-8A10-5F2B63C1F67D}">
      <dsp:nvSpPr>
        <dsp:cNvPr id="0" name=""/>
        <dsp:cNvSpPr/>
      </dsp:nvSpPr>
      <dsp:spPr>
        <a:xfrm>
          <a:off x="0" y="2601417"/>
          <a:ext cx="11679554" cy="15876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463" tIns="333248" rIns="90646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essential that the child’s day to day lived experiences are understood. There are various methods to ascertain the wishes and feelings of a child. The use of different skills is particularly relevant when working with non-verbal or very young children and babies, this includes, observing parent-child interaction, interaction with peers, body language and expressive behaviour. It is good practice to triangulate this information with other professionals. It is important to consider the role of attachment and the impact this has on young children and their brain development</a:t>
          </a:r>
          <a:r>
            <a:rPr lang="en-GB"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600" kern="1200" dirty="0"/>
        </a:p>
      </dsp:txBody>
      <dsp:txXfrm>
        <a:off x="0" y="2601417"/>
        <a:ext cx="11679554" cy="1587600"/>
      </dsp:txXfrm>
    </dsp:sp>
    <dsp:sp modelId="{E6422F23-31A7-4FA0-A4E6-404BB611FE0C}">
      <dsp:nvSpPr>
        <dsp:cNvPr id="0" name=""/>
        <dsp:cNvSpPr/>
      </dsp:nvSpPr>
      <dsp:spPr>
        <a:xfrm>
          <a:off x="583977" y="2365257"/>
          <a:ext cx="8175688" cy="472320"/>
        </a:xfrm>
        <a:prstGeom prst="roundRect">
          <a:avLst/>
        </a:prstGeom>
        <a:solidFill>
          <a:srgbClr val="7030A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022" tIns="0" rIns="309022" bIns="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bg1"/>
              </a:solidFill>
            </a:rPr>
            <a:t>Understanding children’s lived experiences </a:t>
          </a:r>
          <a:endParaRPr lang="en-GB" sz="1600" kern="1200" dirty="0">
            <a:solidFill>
              <a:schemeClr val="bg1"/>
            </a:solidFill>
          </a:endParaRPr>
        </a:p>
      </dsp:txBody>
      <dsp:txXfrm>
        <a:off x="607034" y="2388314"/>
        <a:ext cx="8129574" cy="426206"/>
      </dsp:txXfrm>
    </dsp:sp>
    <dsp:sp modelId="{065F53F6-3C23-4296-9E5A-CFE81906BCC0}">
      <dsp:nvSpPr>
        <dsp:cNvPr id="0" name=""/>
        <dsp:cNvSpPr/>
      </dsp:nvSpPr>
      <dsp:spPr>
        <a:xfrm>
          <a:off x="0" y="4511578"/>
          <a:ext cx="11679554" cy="13608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463" tIns="333248" rIns="906463"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review revealed that multi-agency information sharing is integral to practice, specifically the triangulation of information to have a better understanding of needs, strengths, and risks. No single agency can have a full picture of a child’s life, the collaboration of information from different sources strengthens understanding which allows for considered decision making.</a:t>
          </a:r>
          <a:endParaRPr lang="en-GB" sz="1600" kern="1200" dirty="0"/>
        </a:p>
      </dsp:txBody>
      <dsp:txXfrm>
        <a:off x="0" y="4511578"/>
        <a:ext cx="11679554" cy="1360800"/>
      </dsp:txXfrm>
    </dsp:sp>
    <dsp:sp modelId="{35B82343-8979-4205-81B1-37C6D444373B}">
      <dsp:nvSpPr>
        <dsp:cNvPr id="0" name=""/>
        <dsp:cNvSpPr/>
      </dsp:nvSpPr>
      <dsp:spPr>
        <a:xfrm>
          <a:off x="583977" y="4275418"/>
          <a:ext cx="8175688" cy="472320"/>
        </a:xfrm>
        <a:prstGeom prst="roundRect">
          <a:avLst/>
        </a:prstGeom>
        <a:solidFill>
          <a:srgbClr val="F753D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022" tIns="0" rIns="309022" bIns="0" numCol="1" spcCol="1270" anchor="ctr" anchorCtr="0">
          <a:noAutofit/>
        </a:bodyPr>
        <a:lstStyle/>
        <a:p>
          <a:pPr marL="0" lvl="0" indent="0" algn="l" defTabSz="711200">
            <a:lnSpc>
              <a:spcPct val="90000"/>
            </a:lnSpc>
            <a:spcBef>
              <a:spcPct val="0"/>
            </a:spcBef>
            <a:spcAft>
              <a:spcPct val="35000"/>
            </a:spcAft>
            <a:buNone/>
          </a:pPr>
          <a:r>
            <a:rPr lang="en-GB" sz="1600" kern="1200" dirty="0">
              <a:solidFill>
                <a:schemeClr val="bg1"/>
              </a:solidFill>
            </a:rPr>
            <a:t>Information Sharing </a:t>
          </a:r>
        </a:p>
      </dsp:txBody>
      <dsp:txXfrm>
        <a:off x="607034" y="4298475"/>
        <a:ext cx="8129574"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7858E-2780-4578-9273-5F6A2ECC6955}">
      <dsp:nvSpPr>
        <dsp:cNvPr id="0" name=""/>
        <dsp:cNvSpPr/>
      </dsp:nvSpPr>
      <dsp:spPr>
        <a:xfrm>
          <a:off x="0" y="269517"/>
          <a:ext cx="11679554" cy="20286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463" tIns="291592" rIns="906463"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Early intervention for children and families is key, support needs should be considered at all stages, including during antenatal periods for example utilising the prebirth pathway or perinatal mental health services if required. </a:t>
          </a:r>
          <a:endParaRPr lang="en-GB"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GB"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essential that incidents are viewed in line with historical information and chronologies as opposed to a focus on isolated incidents.</a:t>
          </a:r>
          <a:r>
            <a:rPr lang="en-GB" sz="1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400" kern="1200" dirty="0">
            <a:latin typeface="Calibri" panose="020F0502020204030204" pitchFamily="34" charset="0"/>
            <a:cs typeface="Calibri" panose="020F0502020204030204" pitchFamily="34" charset="0"/>
          </a:endParaRPr>
        </a:p>
        <a:p>
          <a:pPr marL="114300" lvl="1" indent="-114300" algn="l" defTabSz="622300">
            <a:lnSpc>
              <a:spcPct val="90000"/>
            </a:lnSpc>
            <a:spcBef>
              <a:spcPct val="0"/>
            </a:spcBef>
            <a:spcAft>
              <a:spcPct val="15000"/>
            </a:spcAft>
            <a:buChar char="•"/>
          </a:pPr>
          <a:r>
            <a:rPr lang="en-GB"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crucial to consider when agencies are closing or at any transition points that this is communicated with all agencies involved to ensure that safety planning is robust and contingency plans are in place.</a:t>
          </a:r>
          <a:r>
            <a:rPr lang="en-GB" sz="14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will inform understanding of the right interventions and clarify who the most appropriate practitioner is to support the family. Multi agency meetings should make use of Hull’s practice model Signs of Safety, which allows for practitioners to scale their viewpoint and to understand the extent of the worries and what is working well.</a:t>
          </a:r>
          <a:endParaRPr lang="en-GB" sz="1400" kern="1200" dirty="0">
            <a:latin typeface="Calibri" panose="020F0502020204030204" pitchFamily="34" charset="0"/>
            <a:cs typeface="Calibri" panose="020F0502020204030204" pitchFamily="34" charset="0"/>
          </a:endParaRPr>
        </a:p>
      </dsp:txBody>
      <dsp:txXfrm>
        <a:off x="0" y="269517"/>
        <a:ext cx="11679554" cy="2028600"/>
      </dsp:txXfrm>
    </dsp:sp>
    <dsp:sp modelId="{D0F09BA1-FB9D-40D4-ABD3-17EB6A11B19B}">
      <dsp:nvSpPr>
        <dsp:cNvPr id="0" name=""/>
        <dsp:cNvSpPr/>
      </dsp:nvSpPr>
      <dsp:spPr>
        <a:xfrm>
          <a:off x="583977" y="62877"/>
          <a:ext cx="8175688" cy="413280"/>
        </a:xfrm>
        <a:prstGeom prst="roundRect">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022" tIns="0" rIns="309022" bIns="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bg1"/>
              </a:solidFill>
            </a:rPr>
            <a:t>Multi—agency coordination </a:t>
          </a:r>
          <a:endParaRPr lang="en-GB" sz="1400" kern="1200" dirty="0">
            <a:solidFill>
              <a:schemeClr val="bg1"/>
            </a:solidFill>
          </a:endParaRPr>
        </a:p>
      </dsp:txBody>
      <dsp:txXfrm>
        <a:off x="604152" y="83052"/>
        <a:ext cx="8135338" cy="372930"/>
      </dsp:txXfrm>
    </dsp:sp>
    <dsp:sp modelId="{A733E9C9-7B7D-488D-8A10-5F2B63C1F67D}">
      <dsp:nvSpPr>
        <dsp:cNvPr id="0" name=""/>
        <dsp:cNvSpPr/>
      </dsp:nvSpPr>
      <dsp:spPr>
        <a:xfrm>
          <a:off x="0" y="2580358"/>
          <a:ext cx="11679554" cy="15876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463" tIns="291592" rIns="906463"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review highlighted the importance of considering the whole family network. It is crucial to understand family functioning and the role adults play in children’s lives. Understanding who is in the family network, allows for a greater understanding of strengths and risks to support safety planning</a:t>
          </a:r>
          <a:r>
            <a:rPr lang="en-GB"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This includes the role of men/fathers and partners, it is crucial to include fathers’ views and not focus solely on mothers’ perspectives.  Research indicates 'The involvement of prospective and new fathers in a child's life is important for maximising the life- long wellbeing and outcomes of the child regardless of whether the father is resident or not' (National Service Framework, 2004).</a:t>
          </a:r>
          <a:endParaRPr lang="en-GB" sz="1400" kern="1200" dirty="0"/>
        </a:p>
      </dsp:txBody>
      <dsp:txXfrm>
        <a:off x="0" y="2580358"/>
        <a:ext cx="11679554" cy="1587600"/>
      </dsp:txXfrm>
    </dsp:sp>
    <dsp:sp modelId="{E6422F23-31A7-4FA0-A4E6-404BB611FE0C}">
      <dsp:nvSpPr>
        <dsp:cNvPr id="0" name=""/>
        <dsp:cNvSpPr/>
      </dsp:nvSpPr>
      <dsp:spPr>
        <a:xfrm>
          <a:off x="583977" y="2373717"/>
          <a:ext cx="8175688" cy="413280"/>
        </a:xfrm>
        <a:prstGeom prst="roundRect">
          <a:avLst/>
        </a:prstGeom>
        <a:solidFill>
          <a:srgbClr val="FF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022" tIns="0" rIns="309022" bIns="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bg1"/>
              </a:solidFill>
            </a:rPr>
            <a:t>Understanding family network </a:t>
          </a:r>
        </a:p>
      </dsp:txBody>
      <dsp:txXfrm>
        <a:off x="604152" y="2393892"/>
        <a:ext cx="8135338" cy="372930"/>
      </dsp:txXfrm>
    </dsp:sp>
    <dsp:sp modelId="{065F53F6-3C23-4296-9E5A-CFE81906BCC0}">
      <dsp:nvSpPr>
        <dsp:cNvPr id="0" name=""/>
        <dsp:cNvSpPr/>
      </dsp:nvSpPr>
      <dsp:spPr>
        <a:xfrm>
          <a:off x="0" y="4450198"/>
          <a:ext cx="11679554" cy="15876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463" tIns="291592" rIns="906463"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Calibri" panose="020F0502020204030204" pitchFamily="34" charset="0"/>
              <a:cs typeface="Calibri" panose="020F0502020204030204" pitchFamily="34" charset="0"/>
            </a:rPr>
            <a:t>It is vital that parental history, including any underlaying factors, such as experiences domestic abuse, mental health, or substance use are understood and viewed through a trauma-informed lens. This is an approach that explores attachment and outlines possible connections to generational trauma, adverse childhood experiences and repeated family scripts. This can allow for a deeper understanding of parenting capacity and the impact on children, which subsequently can lead to more effective care, intervention, and support plans. </a:t>
          </a:r>
        </a:p>
        <a:p>
          <a:pPr marL="114300" lvl="1" indent="-114300" algn="l" defTabSz="622300">
            <a:lnSpc>
              <a:spcPct val="90000"/>
            </a:lnSpc>
            <a:spcBef>
              <a:spcPct val="0"/>
            </a:spcBef>
            <a:spcAft>
              <a:spcPct val="15000"/>
            </a:spcAft>
            <a:buChar char="•"/>
          </a:pPr>
          <a:endParaRPr lang="en-GB" sz="1400" kern="1200" dirty="0"/>
        </a:p>
      </dsp:txBody>
      <dsp:txXfrm>
        <a:off x="0" y="4450198"/>
        <a:ext cx="11679554" cy="1587600"/>
      </dsp:txXfrm>
    </dsp:sp>
    <dsp:sp modelId="{35B82343-8979-4205-81B1-37C6D444373B}">
      <dsp:nvSpPr>
        <dsp:cNvPr id="0" name=""/>
        <dsp:cNvSpPr/>
      </dsp:nvSpPr>
      <dsp:spPr>
        <a:xfrm>
          <a:off x="583977" y="4243558"/>
          <a:ext cx="8175688" cy="413280"/>
        </a:xfrm>
        <a:prstGeom prst="roundRect">
          <a:avLst/>
        </a:prstGeom>
        <a:solidFill>
          <a:schemeClr val="accent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9022" tIns="0" rIns="309022" bIns="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chemeClr val="bg1"/>
              </a:solidFill>
            </a:rPr>
            <a:t>Trauma Informed Approach </a:t>
          </a:r>
          <a:endParaRPr lang="en-GB" sz="1400" kern="1200" dirty="0">
            <a:solidFill>
              <a:schemeClr val="bg1"/>
            </a:solidFill>
          </a:endParaRPr>
        </a:p>
      </dsp:txBody>
      <dsp:txXfrm>
        <a:off x="604152" y="4263733"/>
        <a:ext cx="8135338" cy="37293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238C8-43BD-4C85-BBBD-48D56A67F05F}" type="datetimeFigureOut">
              <a:rPr lang="en-GB" smtClean="0"/>
              <a:t>04/12/2024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DA8C2-C90E-4AAC-9FE1-FAB2F1C01FD8}" type="slidenum">
              <a:rPr lang="en-GB" smtClean="0"/>
              <a:t>‹#›</a:t>
            </a:fld>
            <a:endParaRPr lang="en-GB"/>
          </a:p>
        </p:txBody>
      </p:sp>
    </p:spTree>
    <p:extLst>
      <p:ext uri="{BB962C8B-B14F-4D97-AF65-F5344CB8AC3E}">
        <p14:creationId xmlns:p14="http://schemas.microsoft.com/office/powerpoint/2010/main" val="136427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000000"/>
              </a:solidFill>
              <a:effectLst/>
              <a:latin typeface="Arial" panose="020B06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66DA8C2-C90E-4AAC-9FE1-FAB2F1C01FD8}" type="slidenum">
              <a:rPr lang="en-GB" smtClean="0"/>
              <a:t>3</a:t>
            </a:fld>
            <a:endParaRPr lang="en-GB"/>
          </a:p>
        </p:txBody>
      </p:sp>
    </p:spTree>
    <p:extLst>
      <p:ext uri="{BB962C8B-B14F-4D97-AF65-F5344CB8AC3E}">
        <p14:creationId xmlns:p14="http://schemas.microsoft.com/office/powerpoint/2010/main" val="400331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6DA8C2-C90E-4AAC-9FE1-FAB2F1C01FD8}" type="slidenum">
              <a:rPr lang="en-GB" smtClean="0"/>
              <a:t>5</a:t>
            </a:fld>
            <a:endParaRPr lang="en-GB"/>
          </a:p>
        </p:txBody>
      </p:sp>
    </p:spTree>
    <p:extLst>
      <p:ext uri="{BB962C8B-B14F-4D97-AF65-F5344CB8AC3E}">
        <p14:creationId xmlns:p14="http://schemas.microsoft.com/office/powerpoint/2010/main" val="339334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6DA8C2-C90E-4AAC-9FE1-FAB2F1C01FD8}" type="slidenum">
              <a:rPr lang="en-GB" smtClean="0"/>
              <a:t>6</a:t>
            </a:fld>
            <a:endParaRPr lang="en-GB"/>
          </a:p>
        </p:txBody>
      </p:sp>
    </p:spTree>
    <p:extLst>
      <p:ext uri="{BB962C8B-B14F-4D97-AF65-F5344CB8AC3E}">
        <p14:creationId xmlns:p14="http://schemas.microsoft.com/office/powerpoint/2010/main" val="405244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6DA8C2-C90E-4AAC-9FE1-FAB2F1C01FD8}" type="slidenum">
              <a:rPr lang="en-GB" smtClean="0"/>
              <a:t>8</a:t>
            </a:fld>
            <a:endParaRPr lang="en-GB"/>
          </a:p>
        </p:txBody>
      </p:sp>
    </p:spTree>
    <p:extLst>
      <p:ext uri="{BB962C8B-B14F-4D97-AF65-F5344CB8AC3E}">
        <p14:creationId xmlns:p14="http://schemas.microsoft.com/office/powerpoint/2010/main" val="397946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91644-9232-4CBC-9F68-36AF59EA5041}" type="datetimeFigureOut">
              <a:rPr lang="en-GB" smtClean="0"/>
              <a:t>04/12/2024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DDEE78-14EB-4953-B867-9DBE8BDEDE39}" type="slidenum">
              <a:rPr lang="en-GB" smtClean="0"/>
              <a:t>‹#›</a:t>
            </a:fld>
            <a:endParaRPr lang="en-GB"/>
          </a:p>
        </p:txBody>
      </p:sp>
    </p:spTree>
    <p:extLst>
      <p:ext uri="{BB962C8B-B14F-4D97-AF65-F5344CB8AC3E}">
        <p14:creationId xmlns:p14="http://schemas.microsoft.com/office/powerpoint/2010/main" val="112472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
        <p:nvSpPr>
          <p:cNvPr id="10" name="TextBox 9">
            <a:extLst>
              <a:ext uri="{FF2B5EF4-FFF2-40B4-BE49-F238E27FC236}">
                <a16:creationId xmlns:a16="http://schemas.microsoft.com/office/drawing/2014/main" id="{FAD3236A-F242-D089-EE72-26AD7E3658B5}"/>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GB" sz="1400">
                <a:solidFill>
                  <a:srgbClr val="000000"/>
                </a:solidFill>
                <a:latin typeface="Calibri" panose="020F0502020204030204" pitchFamily="34" charset="0"/>
                <a:cs typeface="Calibri" panose="020F0502020204030204" pitchFamily="34" charset="0"/>
              </a:rPr>
              <a:t>OFFICIAL</a:t>
            </a:r>
          </a:p>
        </p:txBody>
      </p:sp>
      <p:sp>
        <p:nvSpPr>
          <p:cNvPr id="11" name="TextBox 10">
            <a:extLst>
              <a:ext uri="{FF2B5EF4-FFF2-40B4-BE49-F238E27FC236}">
                <a16:creationId xmlns:a16="http://schemas.microsoft.com/office/drawing/2014/main" id="{56A781A4-3CD2-54F5-E2B0-67124B8A0F13}"/>
              </a:ext>
            </a:extLst>
          </p:cNvPr>
          <p:cNvSpPr txBox="1"/>
          <p:nvPr userDrawn="1">
            <p:extLst>
              <p:ext uri="{1162E1C5-73C7-4A58-AE30-91384D911F3F}">
                <p184:classification xmlns:p184="http://schemas.microsoft.com/office/powerpoint/2018/4/main" val="ftr"/>
              </p:ext>
            </p:extLst>
          </p:nvPr>
        </p:nvSpPr>
        <p:spPr>
          <a:xfrm>
            <a:off x="5775325" y="6581140"/>
            <a:ext cx="681038" cy="213360"/>
          </a:xfrm>
          <a:prstGeom prst="rect">
            <a:avLst/>
          </a:prstGeom>
        </p:spPr>
        <p:txBody>
          <a:bodyPr horzOverflow="overflow" lIns="0" tIns="0" rIns="0" bIns="0">
            <a:spAutoFit/>
          </a:bodyPr>
          <a:lstStyle/>
          <a:p>
            <a:pPr algn="l"/>
            <a:r>
              <a:rPr lang="en-GB" sz="1400">
                <a:solidFill>
                  <a:srgbClr val="000000"/>
                </a:solidFill>
                <a:latin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791644-9232-4CBC-9F68-36AF59EA5041}" type="datetimeFigureOut">
              <a:rPr lang="en-GB" smtClean="0"/>
              <a:t>04/12/2024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DDEE78-14EB-4953-B867-9DBE8BDEDE39}" type="slidenum">
              <a:rPr lang="en-GB" smtClean="0"/>
              <a:t>‹#›</a:t>
            </a:fld>
            <a:endParaRPr lang="en-GB"/>
          </a:p>
        </p:txBody>
      </p:sp>
      <p:sp>
        <p:nvSpPr>
          <p:cNvPr id="10" name="TextBox 9">
            <a:extLst>
              <a:ext uri="{FF2B5EF4-FFF2-40B4-BE49-F238E27FC236}">
                <a16:creationId xmlns:a16="http://schemas.microsoft.com/office/drawing/2014/main" id="{B781310B-87B9-341F-E3E9-B8747185AEDE}"/>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GB" sz="1400">
                <a:solidFill>
                  <a:srgbClr val="000000"/>
                </a:solidFill>
                <a:latin typeface="Calibri" panose="020F0502020204030204" pitchFamily="34" charset="0"/>
                <a:cs typeface="Calibri" panose="020F0502020204030204" pitchFamily="34" charset="0"/>
              </a:rPr>
              <a:t>OFFICIAL</a:t>
            </a:r>
          </a:p>
        </p:txBody>
      </p:sp>
      <p:sp>
        <p:nvSpPr>
          <p:cNvPr id="11" name="TextBox 10">
            <a:extLst>
              <a:ext uri="{FF2B5EF4-FFF2-40B4-BE49-F238E27FC236}">
                <a16:creationId xmlns:a16="http://schemas.microsoft.com/office/drawing/2014/main" id="{76A11633-F2B1-76A0-6A49-C2D3E1F62096}"/>
              </a:ext>
            </a:extLst>
          </p:cNvPr>
          <p:cNvSpPr txBox="1"/>
          <p:nvPr userDrawn="1">
            <p:extLst>
              <p:ext uri="{1162E1C5-73C7-4A58-AE30-91384D911F3F}">
                <p184:classification xmlns:p184="http://schemas.microsoft.com/office/powerpoint/2018/4/main" val="ftr"/>
              </p:ext>
            </p:extLst>
          </p:nvPr>
        </p:nvSpPr>
        <p:spPr>
          <a:xfrm>
            <a:off x="5775325" y="6581140"/>
            <a:ext cx="681038" cy="213360"/>
          </a:xfrm>
          <a:prstGeom prst="rect">
            <a:avLst/>
          </a:prstGeom>
        </p:spPr>
        <p:txBody>
          <a:bodyPr horzOverflow="overflow" lIns="0" tIns="0" rIns="0" bIns="0">
            <a:spAutoFit/>
          </a:bodyPr>
          <a:lstStyle/>
          <a:p>
            <a:pPr algn="l"/>
            <a:r>
              <a:rPr lang="en-GB" sz="14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80744539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17944/The_myth_of_invisible_men_safeguarding_children_under_1_from_non-accidental_injury_caused_by_male_carers.pdf" TargetMode="External"/><Relationship Id="rId13" Type="http://schemas.openxmlformats.org/officeDocument/2006/relationships/hyperlink" Target="https://www.hullcollaborativepartnership.org.uk/training-courses" TargetMode="External"/><Relationship Id="rId3" Type="http://schemas.openxmlformats.org/officeDocument/2006/relationships/hyperlink" Target="https://assets.publishing.service.gov.uk/media/66320b06c084007696fca731/Info_sharing_advice_content_May_2024.pdf" TargetMode="External"/><Relationship Id="rId7" Type="http://schemas.openxmlformats.org/officeDocument/2006/relationships/hyperlink" Target="https://www.humber.nhs.uk/services/perinatal-mental-health.htm" TargetMode="External"/><Relationship Id="rId12" Type="http://schemas.openxmlformats.org/officeDocument/2006/relationships/hyperlink" Target="https://hullscp.trixonline.co.uk/chapter/injury-and-bruising-to-non-mobile-infants" TargetMode="External"/><Relationship Id="rId2" Type="http://schemas.openxmlformats.org/officeDocument/2006/relationships/hyperlink" Target="https://learning.nspcc.org.uk/media/2987/learning-from-case-reviews-unseen-men.pdf" TargetMode="External"/><Relationship Id="rId1" Type="http://schemas.openxmlformats.org/officeDocument/2006/relationships/slideLayout" Target="../slideLayouts/slideLayout2.xml"/><Relationship Id="rId6" Type="http://schemas.openxmlformats.org/officeDocument/2006/relationships/hyperlink" Target="https://hullscp.trixonline.co.uk/chapter/escalation-and-resolution" TargetMode="External"/><Relationship Id="rId11" Type="http://schemas.openxmlformats.org/officeDocument/2006/relationships/hyperlink" Target="https://www.familyhubshull.org.uk/" TargetMode="External"/><Relationship Id="rId5" Type="http://schemas.openxmlformats.org/officeDocument/2006/relationships/hyperlink" Target="https://hubble-live-assets.s3.amazonaws.com/cpsig/file_asset/file/2/Child-Protection-service-delivery-standards-2020.pdf" TargetMode="External"/><Relationship Id="rId15" Type="http://schemas.openxmlformats.org/officeDocument/2006/relationships/image" Target="../media/image6.png"/><Relationship Id="rId10" Type="http://schemas.openxmlformats.org/officeDocument/2006/relationships/hyperlink" Target="https://www.hull.gov.uk/downloads/file/386/Signs_of_Safety_Leaflet_for_Professionals.pdf" TargetMode="External"/><Relationship Id="rId4" Type="http://schemas.openxmlformats.org/officeDocument/2006/relationships/hyperlink" Target="https://www.ccinform.co.uk/knowledge-hubs/trauma-informed-practice-knowledge-and-practice-hub/" TargetMode="External"/><Relationship Id="rId9" Type="http://schemas.openxmlformats.org/officeDocument/2006/relationships/hyperlink" Target="https://trixcms.trixonline.co.uk/api/assets/hullscp/cb8e72f5-2fca-41b3-8f5f-efb28ce4a1b3/unborn-pre-birth-pathway.pdf" TargetMode="External"/><Relationship Id="rId1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7" name="Group 176">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75" name="Straight Connector 177">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1"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8" name="Isosceles Triangle 181">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3"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5"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2" name="Isosceles Triangle 185">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7" name="Isosceles Triangle 186">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8" name="Picture 7">
            <a:extLst>
              <a:ext uri="{FF2B5EF4-FFF2-40B4-BE49-F238E27FC236}">
                <a16:creationId xmlns:a16="http://schemas.microsoft.com/office/drawing/2014/main" id="{2CF39C90-6136-8A5F-4FB2-C513FF61F001}"/>
              </a:ext>
            </a:extLst>
          </p:cNvPr>
          <p:cNvPicPr>
            <a:picLocks noChangeAspect="1"/>
          </p:cNvPicPr>
          <p:nvPr/>
        </p:nvPicPr>
        <p:blipFill rotWithShape="1">
          <a:blip r:embed="rId2"/>
          <a:srcRect l="9031" r="-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05BB6F6-D6F8-4816-0ADA-72DA288DA9FE}"/>
              </a:ext>
            </a:extLst>
          </p:cNvPr>
          <p:cNvSpPr>
            <a:spLocks noGrp="1"/>
          </p:cNvSpPr>
          <p:nvPr>
            <p:ph type="title"/>
          </p:nvPr>
        </p:nvSpPr>
        <p:spPr>
          <a:xfrm>
            <a:off x="668867" y="1678666"/>
            <a:ext cx="4088190" cy="2369093"/>
          </a:xfrm>
        </p:spPr>
        <p:txBody>
          <a:bodyPr vert="horz" lIns="91440" tIns="45720" rIns="91440" bIns="45720" rtlCol="0" anchor="b">
            <a:normAutofit fontScale="90000"/>
          </a:bodyPr>
          <a:lstStyle/>
          <a:p>
            <a:pPr algn="r">
              <a:lnSpc>
                <a:spcPct val="90000"/>
              </a:lnSpc>
            </a:pPr>
            <a:r>
              <a:rPr lang="en-US" sz="3000" b="1" dirty="0"/>
              <a:t>Line Of Sight Theme:</a:t>
            </a:r>
            <a:br>
              <a:rPr lang="en-US" sz="3000" dirty="0"/>
            </a:br>
            <a:r>
              <a:rPr lang="en-US" sz="3000" dirty="0"/>
              <a:t>Physical and emotional harm</a:t>
            </a:r>
            <a:br>
              <a:rPr lang="en-US" sz="3000" dirty="0"/>
            </a:br>
            <a:br>
              <a:rPr lang="en-US" sz="3000" dirty="0"/>
            </a:br>
            <a:r>
              <a:rPr lang="en-US" sz="4000" dirty="0"/>
              <a:t>Child E   </a:t>
            </a:r>
            <a:br>
              <a:rPr lang="en-US" sz="3000" dirty="0"/>
            </a:br>
            <a:endParaRPr lang="en-US" sz="3000" dirty="0"/>
          </a:p>
        </p:txBody>
      </p:sp>
      <p:cxnSp>
        <p:nvCxnSpPr>
          <p:cNvPr id="189" name="Straight Connector 18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64485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 up of binoculars on a table looking at sunset">
            <a:extLst>
              <a:ext uri="{FF2B5EF4-FFF2-40B4-BE49-F238E27FC236}">
                <a16:creationId xmlns:a16="http://schemas.microsoft.com/office/drawing/2014/main" id="{65EBF012-E64B-985B-304D-5BEF0B35EAC7}"/>
              </a:ext>
            </a:extLst>
          </p:cNvPr>
          <p:cNvPicPr>
            <a:picLocks noChangeAspect="1"/>
          </p:cNvPicPr>
          <p:nvPr/>
        </p:nvPicPr>
        <p:blipFill rotWithShape="1">
          <a:blip r:embed="rId2">
            <a:duotone>
              <a:prstClr val="black"/>
              <a:prstClr val="white"/>
            </a:duotone>
          </a:blip>
          <a:srcRect l="30340" r="891"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9F2B580-DD08-F7AF-5063-53E14EC351B4}"/>
              </a:ext>
            </a:extLst>
          </p:cNvPr>
          <p:cNvSpPr>
            <a:spLocks noGrp="1"/>
          </p:cNvSpPr>
          <p:nvPr>
            <p:ph type="ctrTitle"/>
          </p:nvPr>
        </p:nvSpPr>
        <p:spPr>
          <a:xfrm>
            <a:off x="677334" y="-78539"/>
            <a:ext cx="5123515" cy="1183671"/>
          </a:xfrm>
        </p:spPr>
        <p:txBody>
          <a:bodyPr>
            <a:normAutofit fontScale="90000"/>
          </a:bodyPr>
          <a:lstStyle/>
          <a:p>
            <a:r>
              <a:rPr lang="en-GB" sz="4800" dirty="0"/>
              <a:t>Line of Sight (LOS)</a:t>
            </a:r>
          </a:p>
        </p:txBody>
      </p:sp>
      <p:sp>
        <p:nvSpPr>
          <p:cNvPr id="3" name="Subtitle 2">
            <a:extLst>
              <a:ext uri="{FF2B5EF4-FFF2-40B4-BE49-F238E27FC236}">
                <a16:creationId xmlns:a16="http://schemas.microsoft.com/office/drawing/2014/main" id="{A14803BC-69FD-50AF-4A28-46B92D238EAA}"/>
              </a:ext>
            </a:extLst>
          </p:cNvPr>
          <p:cNvSpPr>
            <a:spLocks noGrp="1"/>
          </p:cNvSpPr>
          <p:nvPr>
            <p:ph type="subTitle" idx="1"/>
          </p:nvPr>
        </p:nvSpPr>
        <p:spPr>
          <a:xfrm>
            <a:off x="823189" y="1458552"/>
            <a:ext cx="5113217" cy="4650537"/>
          </a:xfrm>
        </p:spPr>
        <p:txBody>
          <a:bodyPr>
            <a:normAutofit fontScale="92500" lnSpcReduction="20000"/>
          </a:bodyPr>
          <a:lstStyle/>
          <a:p>
            <a:pPr algn="ctr">
              <a:lnSpc>
                <a:spcPct val="90000"/>
              </a:lnSpc>
            </a:pPr>
            <a:r>
              <a:rPr lang="en-GB" sz="2800" dirty="0">
                <a:solidFill>
                  <a:schemeClr val="accent2">
                    <a:lumMod val="75000"/>
                  </a:schemeClr>
                </a:solidFill>
                <a:effectLst/>
                <a:latin typeface="Calibri Light" panose="020F0302020204030204" pitchFamily="34" charset="0"/>
                <a:ea typeface="Calibri" panose="020F0502020204030204" pitchFamily="34" charset="0"/>
                <a:cs typeface="Calibri" panose="020F0502020204030204" pitchFamily="34" charset="0"/>
              </a:rPr>
              <a:t>The </a:t>
            </a:r>
            <a:r>
              <a:rPr lang="en-GB" sz="2800" dirty="0">
                <a:solidFill>
                  <a:schemeClr val="accent2">
                    <a:lumMod val="75000"/>
                  </a:schemeClr>
                </a:solidFill>
                <a:latin typeface="Calibri Light" panose="020F0302020204030204" pitchFamily="34" charset="0"/>
                <a:ea typeface="Calibri" panose="020F0502020204030204" pitchFamily="34" charset="0"/>
                <a:cs typeface="Calibri" panose="020F0502020204030204" pitchFamily="34" charset="0"/>
              </a:rPr>
              <a:t>LOS </a:t>
            </a:r>
            <a:r>
              <a:rPr lang="en-GB" sz="2800" dirty="0">
                <a:solidFill>
                  <a:schemeClr val="accent2">
                    <a:lumMod val="75000"/>
                  </a:schemeClr>
                </a:solidFill>
                <a:effectLst/>
                <a:latin typeface="Calibri Light" panose="020F0302020204030204" pitchFamily="34" charset="0"/>
                <a:ea typeface="Calibri" panose="020F0502020204030204" pitchFamily="34" charset="0"/>
                <a:cs typeface="Calibri" panose="020F0502020204030204" pitchFamily="34" charset="0"/>
              </a:rPr>
              <a:t>process is a core function of the Hull Safeguarding Children Partnership (HSCP). </a:t>
            </a:r>
          </a:p>
          <a:p>
            <a:pPr algn="ctr">
              <a:lnSpc>
                <a:spcPct val="90000"/>
              </a:lnSpc>
            </a:pPr>
            <a:r>
              <a:rPr lang="en-GB" sz="2800" dirty="0">
                <a:solidFill>
                  <a:schemeClr val="accent2">
                    <a:lumMod val="75000"/>
                  </a:schemeClr>
                </a:solidFill>
                <a:effectLst/>
                <a:latin typeface="Calibri Light" panose="020F0302020204030204" pitchFamily="34" charset="0"/>
                <a:ea typeface="Calibri" panose="020F0502020204030204" pitchFamily="34" charset="0"/>
                <a:cs typeface="Calibri" panose="020F0502020204030204" pitchFamily="34" charset="0"/>
              </a:rPr>
              <a:t>The process provides learning opportunities across the partnership to strengthen multi- agency working and focuses on improving outcomes for children and young people.  </a:t>
            </a:r>
          </a:p>
          <a:p>
            <a:pPr algn="ctr">
              <a:lnSpc>
                <a:spcPct val="90000"/>
              </a:lnSpc>
            </a:pPr>
            <a:r>
              <a:rPr lang="en-GB" sz="2800" dirty="0">
                <a:solidFill>
                  <a:schemeClr val="accent2">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The process </a:t>
            </a:r>
            <a:r>
              <a:rPr lang="en-US" sz="2800" dirty="0">
                <a:solidFill>
                  <a:schemeClr val="accent2">
                    <a:lumMod val="75000"/>
                  </a:schemeClr>
                </a:solidFill>
                <a:effectLst/>
                <a:latin typeface="Calibri Light" panose="020F0302020204030204" pitchFamily="34" charset="0"/>
                <a:ea typeface="Calibri" panose="020F0502020204030204" pitchFamily="34" charset="0"/>
                <a:cs typeface="Calibri Light" panose="020F0302020204030204" pitchFamily="34" charset="0"/>
              </a:rPr>
              <a:t>i</a:t>
            </a:r>
            <a:r>
              <a:rPr lang="en-US" sz="2800" dirty="0">
                <a:solidFill>
                  <a:schemeClr val="accent2">
                    <a:lumMod val="75000"/>
                  </a:schemeClr>
                </a:solidFill>
                <a:latin typeface="Calibri Light" panose="020F0302020204030204" pitchFamily="34" charset="0"/>
                <a:cs typeface="Calibri Light" panose="020F0302020204030204" pitchFamily="34" charset="0"/>
              </a:rPr>
              <a:t>dentifies specific learning themes through audit and multi-agency analysis. Learning is implemented across the partnership to improve practice across the safeguarding system</a:t>
            </a:r>
            <a:endParaRPr lang="en-GB" sz="2800" dirty="0"/>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33515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0E896DDB-830A-A0B5-F61C-D31B6C3BFAD2}"/>
              </a:ext>
            </a:extLst>
          </p:cNvPr>
          <p:cNvSpPr/>
          <p:nvPr/>
        </p:nvSpPr>
        <p:spPr>
          <a:xfrm>
            <a:off x="809321" y="911935"/>
            <a:ext cx="3062960" cy="144172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tx1"/>
                </a:solidFill>
              </a:rPr>
              <a:t>Who Requested the LOS?</a:t>
            </a:r>
          </a:p>
          <a:p>
            <a:pPr algn="ctr"/>
            <a:endParaRPr lang="en-GB" sz="1400" b="1" u="sng" dirty="0">
              <a:solidFill>
                <a:schemeClr val="tx1"/>
              </a:solidFill>
            </a:endParaRPr>
          </a:p>
          <a:p>
            <a:pPr algn="ctr"/>
            <a:r>
              <a:rPr lang="en-GB" sz="1400" dirty="0">
                <a:solidFill>
                  <a:schemeClr val="tx1"/>
                </a:solidFill>
              </a:rPr>
              <a:t>Children’s Social Care </a:t>
            </a:r>
          </a:p>
          <a:p>
            <a:pPr algn="ctr"/>
            <a:endParaRPr lang="en-GB" sz="1400" b="1" u="sng" dirty="0">
              <a:solidFill>
                <a:schemeClr val="tx1"/>
              </a:solidFill>
              <a:latin typeface="+mj-lt"/>
            </a:endParaRPr>
          </a:p>
        </p:txBody>
      </p:sp>
      <p:sp>
        <p:nvSpPr>
          <p:cNvPr id="4" name="Rectangle: Rounded Corners 3">
            <a:extLst>
              <a:ext uri="{FF2B5EF4-FFF2-40B4-BE49-F238E27FC236}">
                <a16:creationId xmlns:a16="http://schemas.microsoft.com/office/drawing/2014/main" id="{E5B93407-EED6-B84A-51C2-1257E38242B0}"/>
              </a:ext>
            </a:extLst>
          </p:cNvPr>
          <p:cNvSpPr/>
          <p:nvPr/>
        </p:nvSpPr>
        <p:spPr>
          <a:xfrm>
            <a:off x="4007180" y="559836"/>
            <a:ext cx="7600102" cy="2008103"/>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u="sng" dirty="0">
              <a:solidFill>
                <a:schemeClr val="tx1"/>
              </a:solidFill>
            </a:endParaRPr>
          </a:p>
          <a:p>
            <a:pPr algn="ctr"/>
            <a:r>
              <a:rPr lang="en-GB" sz="1400" b="1" u="sng" dirty="0">
                <a:solidFill>
                  <a:schemeClr val="tx1"/>
                </a:solidFill>
              </a:rPr>
              <a:t>Purpose of the LOS </a:t>
            </a:r>
          </a:p>
          <a:p>
            <a:pPr algn="ctr"/>
            <a:endParaRPr lang="en-GB" sz="1400" b="1" u="sng" dirty="0">
              <a:solidFill>
                <a:schemeClr val="tx1"/>
              </a:solidFill>
            </a:endParaRPr>
          </a:p>
          <a:p>
            <a:pPr>
              <a:lnSpc>
                <a:spcPct val="115000"/>
              </a:lnSpc>
              <a:spcAft>
                <a:spcPts val="800"/>
              </a:spcAft>
            </a:pPr>
            <a:r>
              <a:rPr lang="en-GB" sz="1400" dirty="0">
                <a:solidFill>
                  <a:srgbClr val="000000"/>
                </a:solidFill>
                <a:effectLst/>
                <a:ea typeface="Calibri" panose="020F0502020204030204" pitchFamily="34" charset="0"/>
                <a:cs typeface="Times New Roman" panose="02020603050405020304" pitchFamily="18" charset="0"/>
              </a:rPr>
              <a:t>A review was requested to consider the partnership response to a young child who suffered significant physical and emotional harm. The purpose of the review was to explore the multi-agency response, and whether this was timely, proportionate, and responsive to their needs. Consideration was given to the effectiveness of ensuring their safety and wellbeing by all agencies and whether there were any opportunities for earlier intervention. </a:t>
            </a:r>
            <a:endParaRPr lang="en-GB" dirty="0">
              <a:effectLst/>
              <a:ea typeface="Calibri" panose="020F0502020204030204" pitchFamily="34" charset="0"/>
              <a:cs typeface="Times New Roman" panose="02020603050405020304" pitchFamily="18" charset="0"/>
            </a:endParaRPr>
          </a:p>
          <a:p>
            <a:pPr algn="ctr"/>
            <a:endParaRPr lang="en-GB" dirty="0"/>
          </a:p>
        </p:txBody>
      </p:sp>
      <p:sp>
        <p:nvSpPr>
          <p:cNvPr id="5" name="Rectangle: Rounded Corners 4">
            <a:extLst>
              <a:ext uri="{FF2B5EF4-FFF2-40B4-BE49-F238E27FC236}">
                <a16:creationId xmlns:a16="http://schemas.microsoft.com/office/drawing/2014/main" id="{6BB87941-7930-27C2-46A7-C9245136AF59}"/>
              </a:ext>
            </a:extLst>
          </p:cNvPr>
          <p:cNvSpPr/>
          <p:nvPr/>
        </p:nvSpPr>
        <p:spPr>
          <a:xfrm>
            <a:off x="697876" y="2785533"/>
            <a:ext cx="5764632" cy="3424533"/>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prstClr val="black"/>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b="1" u="sng" dirty="0">
              <a:solidFill>
                <a:prstClr val="black"/>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prstClr val="black"/>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Context of the review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prstClr val="black"/>
              </a:solidFill>
              <a:effectLst/>
              <a:uLnTx/>
              <a:uFillTx/>
              <a:ea typeface="+mn-ea"/>
              <a:cs typeface="+mn-cs"/>
            </a:endParaRPr>
          </a:p>
          <a:p>
            <a:pPr>
              <a:lnSpc>
                <a:spcPct val="107000"/>
              </a:lnSpc>
              <a:spcAft>
                <a:spcPts val="8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Line of Sight was held in relation to a 3-year-old child who was subject to Police Powers of Protection and a subsequent Interim Care Order. This was due to observed physical injury and concerns raised of emotional harm to the child.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child protection medical was held which revealed further injuries to the child, which were indicative of physical abuse.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Additional factors within the review included domestic abuse, parental substance use, poor mental health, parental criminality, and difficulties with engaging family.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D0D0D"/>
              </a:solidFill>
              <a:effectLst/>
              <a:uLnTx/>
              <a:uFillTx/>
              <a:ea typeface="Calibri" panose="020F0502020204030204" pitchFamily="34" charset="0"/>
              <a:cs typeface="Calibri" panose="020F0502020204030204" pitchFamily="34" charset="0"/>
            </a:endParaRPr>
          </a:p>
          <a:p>
            <a:pPr algn="ctr"/>
            <a:endParaRPr lang="en-GB" sz="1050" dirty="0"/>
          </a:p>
        </p:txBody>
      </p:sp>
      <p:sp>
        <p:nvSpPr>
          <p:cNvPr id="6" name="Rectangle: Rounded Corners 5">
            <a:extLst>
              <a:ext uri="{FF2B5EF4-FFF2-40B4-BE49-F238E27FC236}">
                <a16:creationId xmlns:a16="http://schemas.microsoft.com/office/drawing/2014/main" id="{9F79C14B-A39B-97DC-740C-CDFFE525403B}"/>
              </a:ext>
            </a:extLst>
          </p:cNvPr>
          <p:cNvSpPr/>
          <p:nvPr/>
        </p:nvSpPr>
        <p:spPr>
          <a:xfrm>
            <a:off x="6683372" y="2636614"/>
            <a:ext cx="4589888" cy="3515238"/>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1" u="sng" dirty="0">
              <a:solidFill>
                <a:schemeClr val="tx1"/>
              </a:solidFill>
            </a:endParaRPr>
          </a:p>
          <a:p>
            <a:pPr algn="ctr"/>
            <a:r>
              <a:rPr lang="en-GB" sz="1400" b="1" u="sng" dirty="0">
                <a:solidFill>
                  <a:schemeClr val="tx1"/>
                </a:solidFill>
                <a:latin typeface="+mj-lt"/>
              </a:rPr>
              <a:t>Key Lines of Enquiry</a:t>
            </a:r>
          </a:p>
          <a:p>
            <a:pPr algn="ctr"/>
            <a:endParaRPr lang="en-GB" sz="1400" b="1" u="sng" dirty="0">
              <a:solidFill>
                <a:schemeClr val="tx1"/>
              </a:solidFill>
              <a:latin typeface="+mj-lt"/>
            </a:endParaRPr>
          </a:p>
          <a:p>
            <a:pPr lvl="0">
              <a:lnSpc>
                <a:spcPct val="107000"/>
              </a:lnSpc>
            </a:pPr>
            <a:r>
              <a:rPr lang="en-GB" sz="1400" dirty="0">
                <a:solidFill>
                  <a:schemeClr val="tx1"/>
                </a:solidFill>
                <a:effectLst/>
                <a:latin typeface="+mj-lt"/>
                <a:ea typeface="Calibri" panose="020F0502020204030204" pitchFamily="34" charset="0"/>
                <a:cs typeface="Calibri" panose="020F0502020204030204" pitchFamily="34" charset="0"/>
              </a:rPr>
              <a:t>The </a:t>
            </a:r>
            <a:r>
              <a:rPr lang="en-GB" sz="1400" dirty="0">
                <a:solidFill>
                  <a:schemeClr val="tx1"/>
                </a:solidFill>
                <a:latin typeface="+mj-lt"/>
                <a:ea typeface="Calibri" panose="020F0502020204030204" pitchFamily="34" charset="0"/>
                <a:cs typeface="Calibri" panose="020F0502020204030204" pitchFamily="34" charset="0"/>
              </a:rPr>
              <a:t>enquires throughout the review considered; </a:t>
            </a:r>
          </a:p>
          <a:p>
            <a:pPr marL="285750" lvl="0" indent="-285750">
              <a:lnSpc>
                <a:spcPct val="107000"/>
              </a:lnSpc>
              <a:buFont typeface="Arial" panose="020B0604020202020204" pitchFamily="34" charset="0"/>
              <a:buChar char="•"/>
            </a:pPr>
            <a:r>
              <a:rPr lang="en-GB" sz="1400" dirty="0">
                <a:solidFill>
                  <a:schemeClr val="tx1"/>
                </a:solidFill>
                <a:latin typeface="+mj-lt"/>
                <a:ea typeface="Calibri" panose="020F0502020204030204" pitchFamily="34" charset="0"/>
                <a:cs typeface="Calibri" panose="020F0502020204030204" pitchFamily="34" charset="0"/>
              </a:rPr>
              <a:t>Opportunities for earlier intervention, </a:t>
            </a:r>
            <a:r>
              <a:rPr lang="en-GB" sz="1400" dirty="0">
                <a:solidFill>
                  <a:schemeClr val="tx1"/>
                </a:solidFill>
                <a:effectLst/>
                <a:latin typeface="+mj-lt"/>
                <a:ea typeface="Calibri" panose="020F0502020204030204" pitchFamily="34" charset="0"/>
                <a:cs typeface="Calibri" panose="020F0502020204030204" pitchFamily="34" charset="0"/>
              </a:rPr>
              <a:t>Including during the antenatal period.</a:t>
            </a:r>
            <a:endParaRPr lang="en-GB" sz="1400" dirty="0">
              <a:solidFill>
                <a:schemeClr val="tx1"/>
              </a:solidFill>
              <a:latin typeface="+mj-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400" dirty="0">
                <a:solidFill>
                  <a:schemeClr val="tx1"/>
                </a:solidFill>
                <a:effectLst/>
                <a:latin typeface="+mj-lt"/>
                <a:ea typeface="Calibri" panose="020F0502020204030204" pitchFamily="34" charset="0"/>
                <a:cs typeface="Calibri" panose="020F0502020204030204" pitchFamily="34" charset="0"/>
              </a:rPr>
              <a:t>Understanding the child’s lived experiences.</a:t>
            </a:r>
          </a:p>
          <a:p>
            <a:pPr marL="285750" lvl="0" indent="-285750">
              <a:lnSpc>
                <a:spcPct val="107000"/>
              </a:lnSpc>
              <a:buFont typeface="Arial" panose="020B0604020202020204" pitchFamily="34" charset="0"/>
              <a:buChar char="•"/>
            </a:pPr>
            <a:r>
              <a:rPr lang="en-GB" sz="1400" dirty="0">
                <a:solidFill>
                  <a:schemeClr val="tx1"/>
                </a:solidFill>
                <a:latin typeface="+mj-lt"/>
                <a:ea typeface="Calibri" panose="020F0502020204030204" pitchFamily="34" charset="0"/>
                <a:cs typeface="Times New Roman" panose="02020603050405020304" pitchFamily="18" charset="0"/>
              </a:rPr>
              <a:t>The </a:t>
            </a:r>
            <a:r>
              <a:rPr lang="en-GB" sz="1400" dirty="0">
                <a:solidFill>
                  <a:schemeClr val="tx1"/>
                </a:solidFill>
                <a:effectLst/>
                <a:latin typeface="+mj-lt"/>
                <a:ea typeface="Calibri" panose="020F0502020204030204" pitchFamily="34" charset="0"/>
                <a:cs typeface="Calibri" panose="020F0502020204030204" pitchFamily="34" charset="0"/>
              </a:rPr>
              <a:t>multi-agency coordination, including the effectiveness and timeliness of intervention. </a:t>
            </a:r>
          </a:p>
          <a:p>
            <a:pPr marL="285750" lvl="0" indent="-285750">
              <a:lnSpc>
                <a:spcPct val="107000"/>
              </a:lnSpc>
              <a:buFont typeface="Arial" panose="020B0604020202020204" pitchFamily="34" charset="0"/>
              <a:buChar char="•"/>
            </a:pPr>
            <a:r>
              <a:rPr lang="en-GB" sz="1400" dirty="0">
                <a:solidFill>
                  <a:schemeClr val="tx1"/>
                </a:solidFill>
                <a:latin typeface="+mj-lt"/>
                <a:ea typeface="Calibri" panose="020F0502020204030204" pitchFamily="34" charset="0"/>
                <a:cs typeface="Calibri" panose="020F0502020204030204" pitchFamily="34" charset="0"/>
              </a:rPr>
              <a:t>Consideration to </a:t>
            </a:r>
            <a:r>
              <a:rPr lang="en-GB" sz="1400" dirty="0">
                <a:solidFill>
                  <a:schemeClr val="tx1"/>
                </a:solidFill>
                <a:effectLst/>
                <a:latin typeface="+mj-lt"/>
                <a:ea typeface="Calibri" panose="020F0502020204030204" pitchFamily="34" charset="0"/>
                <a:cs typeface="Calibri" panose="020F0502020204030204" pitchFamily="34" charset="0"/>
              </a:rPr>
              <a:t>parental needs and any underlaying factors which may have impacted on engagement</a:t>
            </a:r>
            <a:r>
              <a:rPr lang="en-GB" sz="1400" dirty="0">
                <a:solidFill>
                  <a:schemeClr val="tx1"/>
                </a:solidFill>
                <a:latin typeface="+mj-lt"/>
                <a:ea typeface="Calibri" panose="020F0502020204030204" pitchFamily="34" charset="0"/>
                <a:cs typeface="Calibri" panose="020F0502020204030204" pitchFamily="34" charset="0"/>
              </a:rPr>
              <a:t>. </a:t>
            </a: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gn="ctr"/>
            <a:endParaRPr lang="en-GB" sz="1400" b="1" u="sng" dirty="0">
              <a:solidFill>
                <a:schemeClr val="tx1"/>
              </a:solidFill>
              <a:latin typeface="+mj-lt"/>
            </a:endParaRPr>
          </a:p>
          <a:p>
            <a:pPr algn="ctr"/>
            <a:endParaRPr lang="en-GB" sz="1200" b="1" u="sng" dirty="0">
              <a:solidFill>
                <a:schemeClr val="tx1"/>
              </a:solidFill>
            </a:endParaRPr>
          </a:p>
        </p:txBody>
      </p:sp>
    </p:spTree>
    <p:extLst>
      <p:ext uri="{BB962C8B-B14F-4D97-AF65-F5344CB8AC3E}">
        <p14:creationId xmlns:p14="http://schemas.microsoft.com/office/powerpoint/2010/main" val="132303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D08E13A-4385-414E-A7AA-1FE99BF45A1D}"/>
              </a:ext>
            </a:extLst>
          </p:cNvPr>
          <p:cNvGrpSpPr>
            <a:grpSpLocks/>
          </p:cNvGrpSpPr>
          <p:nvPr/>
        </p:nvGrpSpPr>
        <p:grpSpPr bwMode="auto">
          <a:xfrm>
            <a:off x="9782552" y="173736"/>
            <a:ext cx="2340872" cy="1205423"/>
            <a:chOff x="108701542" y="108633891"/>
            <a:chExt cx="5762451" cy="2316681"/>
          </a:xfrm>
        </p:grpSpPr>
        <p:pic>
          <p:nvPicPr>
            <p:cNvPr id="5" name="Picture 3">
              <a:extLst>
                <a:ext uri="{FF2B5EF4-FFF2-40B4-BE49-F238E27FC236}">
                  <a16:creationId xmlns:a16="http://schemas.microsoft.com/office/drawing/2014/main" id="{E108676A-CEB5-4BCF-A92A-9F377BBEC0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89057" y="108633891"/>
              <a:ext cx="3974936" cy="23166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a:extLst>
                <a:ext uri="{FF2B5EF4-FFF2-40B4-BE49-F238E27FC236}">
                  <a16:creationId xmlns:a16="http://schemas.microsoft.com/office/drawing/2014/main" id="{A83A01C0-990D-45D2-A71B-D770106CE0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01542" y="108633891"/>
              <a:ext cx="2030144" cy="22801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8" name="Title 7">
            <a:extLst>
              <a:ext uri="{FF2B5EF4-FFF2-40B4-BE49-F238E27FC236}">
                <a16:creationId xmlns:a16="http://schemas.microsoft.com/office/drawing/2014/main" id="{0E1C45AB-80A9-4347-B5A0-8BCB1439F7F6}"/>
              </a:ext>
            </a:extLst>
          </p:cNvPr>
          <p:cNvSpPr>
            <a:spLocks noGrp="1"/>
          </p:cNvSpPr>
          <p:nvPr>
            <p:ph type="title"/>
          </p:nvPr>
        </p:nvSpPr>
        <p:spPr>
          <a:xfrm>
            <a:off x="677334" y="609599"/>
            <a:ext cx="8596668" cy="5838497"/>
          </a:xfrm>
        </p:spPr>
        <p:txBody>
          <a:bodyPr/>
          <a:lstStyle/>
          <a:p>
            <a:pPr>
              <a:lnSpc>
                <a:spcPct val="107000"/>
              </a:lnSpc>
              <a:spcAft>
                <a:spcPts val="1200"/>
              </a:spcAft>
            </a:pPr>
            <a:r>
              <a:rPr lang="en-GB"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Key practice themes and learning</a:t>
            </a:r>
            <a:br>
              <a:rPr lang="en-GB"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11" name="Diagram 10">
            <a:extLst>
              <a:ext uri="{FF2B5EF4-FFF2-40B4-BE49-F238E27FC236}">
                <a16:creationId xmlns:a16="http://schemas.microsoft.com/office/drawing/2014/main" id="{38FBB018-3131-4990-A89F-8086DCD66A1B}"/>
              </a:ext>
            </a:extLst>
          </p:cNvPr>
          <p:cNvGraphicFramePr/>
          <p:nvPr>
            <p:extLst>
              <p:ext uri="{D42A27DB-BD31-4B8C-83A1-F6EECF244321}">
                <p14:modId xmlns:p14="http://schemas.microsoft.com/office/powerpoint/2010/main" val="3080224231"/>
              </p:ext>
            </p:extLst>
          </p:nvPr>
        </p:nvGraphicFramePr>
        <p:xfrm>
          <a:off x="343647" y="609599"/>
          <a:ext cx="9825112" cy="5925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110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E65F-8552-4AC1-ADB2-94C51A97D2C0}"/>
              </a:ext>
            </a:extLst>
          </p:cNvPr>
          <p:cNvSpPr>
            <a:spLocks noGrp="1"/>
          </p:cNvSpPr>
          <p:nvPr>
            <p:ph type="title"/>
          </p:nvPr>
        </p:nvSpPr>
        <p:spPr>
          <a:xfrm>
            <a:off x="461956" y="290502"/>
            <a:ext cx="6175529" cy="784860"/>
          </a:xfrm>
        </p:spPr>
        <p:txBody>
          <a:bodyPr>
            <a:normAutofit/>
          </a:bodyPr>
          <a:lstStyle/>
          <a:p>
            <a:r>
              <a:rPr lang="en-GB" sz="2400" dirty="0">
                <a:solidFill>
                  <a:srgbClr val="0070C0"/>
                </a:solidFill>
              </a:rPr>
              <a:t>Key Practice Themes and Learning </a:t>
            </a:r>
          </a:p>
        </p:txBody>
      </p:sp>
      <p:graphicFrame>
        <p:nvGraphicFramePr>
          <p:cNvPr id="4" name="Content Placeholder 3">
            <a:extLst>
              <a:ext uri="{FF2B5EF4-FFF2-40B4-BE49-F238E27FC236}">
                <a16:creationId xmlns:a16="http://schemas.microsoft.com/office/drawing/2014/main" id="{17C61783-ED04-456A-AE46-EA4F4DE69940}"/>
              </a:ext>
            </a:extLst>
          </p:cNvPr>
          <p:cNvGraphicFramePr>
            <a:graphicFrameLocks noGrp="1"/>
          </p:cNvGraphicFramePr>
          <p:nvPr>
            <p:ph idx="1"/>
            <p:extLst>
              <p:ext uri="{D42A27DB-BD31-4B8C-83A1-F6EECF244321}">
                <p14:modId xmlns:p14="http://schemas.microsoft.com/office/powerpoint/2010/main" val="2863372280"/>
              </p:ext>
            </p:extLst>
          </p:nvPr>
        </p:nvGraphicFramePr>
        <p:xfrm>
          <a:off x="50488" y="757324"/>
          <a:ext cx="11679555" cy="6100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042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E65F-8552-4AC1-ADB2-94C51A97D2C0}"/>
              </a:ext>
            </a:extLst>
          </p:cNvPr>
          <p:cNvSpPr>
            <a:spLocks noGrp="1"/>
          </p:cNvSpPr>
          <p:nvPr>
            <p:ph type="title"/>
          </p:nvPr>
        </p:nvSpPr>
        <p:spPr>
          <a:xfrm>
            <a:off x="461956" y="290502"/>
            <a:ext cx="6175529" cy="784860"/>
          </a:xfrm>
        </p:spPr>
        <p:txBody>
          <a:bodyPr>
            <a:normAutofit/>
          </a:bodyPr>
          <a:lstStyle/>
          <a:p>
            <a:r>
              <a:rPr lang="en-GB" sz="2400" dirty="0">
                <a:solidFill>
                  <a:srgbClr val="0070C0"/>
                </a:solidFill>
              </a:rPr>
              <a:t>Key Practice Themes and Learning </a:t>
            </a:r>
          </a:p>
        </p:txBody>
      </p:sp>
      <p:graphicFrame>
        <p:nvGraphicFramePr>
          <p:cNvPr id="4" name="Content Placeholder 3">
            <a:extLst>
              <a:ext uri="{FF2B5EF4-FFF2-40B4-BE49-F238E27FC236}">
                <a16:creationId xmlns:a16="http://schemas.microsoft.com/office/drawing/2014/main" id="{17C61783-ED04-456A-AE46-EA4F4DE69940}"/>
              </a:ext>
            </a:extLst>
          </p:cNvPr>
          <p:cNvGraphicFramePr>
            <a:graphicFrameLocks noGrp="1"/>
          </p:cNvGraphicFramePr>
          <p:nvPr>
            <p:ph idx="1"/>
            <p:extLst>
              <p:ext uri="{D42A27DB-BD31-4B8C-83A1-F6EECF244321}">
                <p14:modId xmlns:p14="http://schemas.microsoft.com/office/powerpoint/2010/main" val="2566258236"/>
              </p:ext>
            </p:extLst>
          </p:nvPr>
        </p:nvGraphicFramePr>
        <p:xfrm>
          <a:off x="50488" y="757324"/>
          <a:ext cx="11679555" cy="6100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1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4A1B-0F18-B307-1CFD-20214EB0B438}"/>
              </a:ext>
            </a:extLst>
          </p:cNvPr>
          <p:cNvSpPr>
            <a:spLocks noGrp="1"/>
          </p:cNvSpPr>
          <p:nvPr>
            <p:ph type="title"/>
          </p:nvPr>
        </p:nvSpPr>
        <p:spPr>
          <a:xfrm>
            <a:off x="677334" y="609600"/>
            <a:ext cx="8596668" cy="1320800"/>
          </a:xfrm>
        </p:spPr>
        <p:txBody>
          <a:bodyPr anchor="t">
            <a:normAutofit/>
          </a:bodyPr>
          <a:lstStyle/>
          <a:p>
            <a:r>
              <a:rPr lang="en-GB" b="1" dirty="0"/>
              <a:t>Useful Information </a:t>
            </a:r>
          </a:p>
        </p:txBody>
      </p:sp>
      <p:sp>
        <p:nvSpPr>
          <p:cNvPr id="7" name="Content Placeholder 6">
            <a:extLst>
              <a:ext uri="{FF2B5EF4-FFF2-40B4-BE49-F238E27FC236}">
                <a16:creationId xmlns:a16="http://schemas.microsoft.com/office/drawing/2014/main" id="{17F7374F-FAC0-0EB5-FDBE-3A3457C6D61E}"/>
              </a:ext>
            </a:extLst>
          </p:cNvPr>
          <p:cNvSpPr>
            <a:spLocks noGrp="1"/>
          </p:cNvSpPr>
          <p:nvPr>
            <p:ph idx="1"/>
          </p:nvPr>
        </p:nvSpPr>
        <p:spPr>
          <a:xfrm>
            <a:off x="3028952" y="1257301"/>
            <a:ext cx="6865142" cy="5400674"/>
          </a:xfrm>
        </p:spPr>
        <p:txBody>
          <a:bodyPr>
            <a:normAutofit lnSpcReduction="10000"/>
          </a:bodyPr>
          <a:lstStyle/>
          <a:p>
            <a:pPr marL="342900" lvl="0" indent="-342900">
              <a:lnSpc>
                <a:spcPct val="90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Unseen men: learning from case reviews  - </a:t>
            </a:r>
            <a:r>
              <a:rPr lang="en-GB" sz="1400" u="sng" dirty="0">
                <a:effectLst/>
                <a:latin typeface="Calibri" panose="020F0502020204030204" pitchFamily="34" charset="0"/>
                <a:ea typeface="Calibri" panose="020F0502020204030204" pitchFamily="34" charset="0"/>
                <a:cs typeface="Times New Roman" panose="02020603050405020304" pitchFamily="18" charset="0"/>
                <a:hlinkClick r:id="rId2"/>
              </a:rPr>
              <a:t>Unseen men: learning from case reviews (nspcc.org.uk)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Information sharing guidance- </a:t>
            </a:r>
            <a:r>
              <a:rPr lang="en-GB" sz="1400" b="1" u="sng" dirty="0">
                <a:effectLst/>
                <a:latin typeface="Calibri" panose="020F0502020204030204" pitchFamily="34" charset="0"/>
                <a:ea typeface="Calibri" panose="020F0502020204030204" pitchFamily="34" charset="0"/>
                <a:cs typeface="Calibri" panose="020F0502020204030204" pitchFamily="34" charset="0"/>
                <a:hlinkClick r:id="rId3"/>
              </a:rPr>
              <a:t>DfE non statutory information sharing advice for practitioners providing safeguarding services for children, young </a:t>
            </a:r>
            <a:r>
              <a:rPr lang="en-GB" sz="1400" b="1" u="sng" dirty="0" err="1">
                <a:effectLst/>
                <a:latin typeface="Calibri" panose="020F0502020204030204" pitchFamily="34" charset="0"/>
                <a:ea typeface="Calibri" panose="020F0502020204030204" pitchFamily="34" charset="0"/>
                <a:cs typeface="Calibri" panose="020F0502020204030204" pitchFamily="34" charset="0"/>
                <a:hlinkClick r:id="rId3"/>
              </a:rPr>
              <a:t>people,parents</a:t>
            </a:r>
            <a:r>
              <a:rPr lang="en-GB" sz="1400" b="1" u="sng" dirty="0">
                <a:effectLst/>
                <a:latin typeface="Calibri" panose="020F0502020204030204" pitchFamily="34" charset="0"/>
                <a:ea typeface="Calibri" panose="020F0502020204030204" pitchFamily="34" charset="0"/>
                <a:cs typeface="Calibri" panose="020F0502020204030204" pitchFamily="34" charset="0"/>
                <a:hlinkClick r:id="rId3"/>
              </a:rPr>
              <a:t> and carers (publishing.service.gov.uk)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Trauma-informed knowledge and practice hub - </a:t>
            </a:r>
            <a:r>
              <a:rPr lang="en-GB" sz="1400" u="sng" dirty="0">
                <a:effectLst/>
                <a:latin typeface="Calibri" panose="020F0502020204030204" pitchFamily="34" charset="0"/>
                <a:ea typeface="Calibri" panose="020F0502020204030204" pitchFamily="34" charset="0"/>
                <a:cs typeface="Times New Roman" panose="02020603050405020304" pitchFamily="18" charset="0"/>
                <a:hlinkClick r:id="rId4"/>
              </a:rPr>
              <a:t>Trauma-informed knowledge and practice hub | Childrens (ccinform.co.uk)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Good practice service delivery standards for the management of children referred for child protection medical assessments </a:t>
            </a:r>
            <a:r>
              <a:rPr lang="en-GB" sz="1400" b="1" u="sng" dirty="0">
                <a:effectLst/>
                <a:latin typeface="Calibri" panose="020F0502020204030204" pitchFamily="34" charset="0"/>
                <a:ea typeface="Calibri" panose="020F0502020204030204" pitchFamily="34" charset="0"/>
                <a:cs typeface="Calibri" panose="020F0502020204030204" pitchFamily="34" charset="0"/>
                <a:hlinkClick r:id="rId5"/>
              </a:rPr>
              <a:t>Child-Protection-service-delivery-standards-2020.pdf (hubble-live-assets.s3.amazonaws.com)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HSCP - </a:t>
            </a:r>
            <a:r>
              <a:rPr lang="en-GB" sz="1400" u="sng" dirty="0">
                <a:effectLst/>
                <a:latin typeface="Calibri" panose="020F0502020204030204" pitchFamily="34" charset="0"/>
                <a:ea typeface="Calibri" panose="020F0502020204030204" pitchFamily="34" charset="0"/>
                <a:cs typeface="Times New Roman" panose="02020603050405020304" pitchFamily="18" charset="0"/>
                <a:hlinkClick r:id="rId6"/>
              </a:rPr>
              <a:t>Escalation and Resolution - Professional Resolutions... (trixonline.co.uk)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Perinatal Mental Health Team -</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u="sng" dirty="0">
                <a:effectLst/>
                <a:latin typeface="Calibri" panose="020F0502020204030204" pitchFamily="34" charset="0"/>
                <a:ea typeface="Calibri" panose="020F0502020204030204" pitchFamily="34" charset="0"/>
                <a:cs typeface="Calibri" panose="020F0502020204030204" pitchFamily="34" charset="0"/>
                <a:hlinkClick r:id="rId7"/>
              </a:rPr>
              <a:t>https://www.humber.nhs.uk/services/perinatal-mental-health.htm</a:t>
            </a: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The myth of invisible men - </a:t>
            </a:r>
            <a:r>
              <a:rPr lang="en-GB" sz="1400" b="1" u="sng" dirty="0">
                <a:effectLst/>
                <a:latin typeface="Calibri" panose="020F0502020204030204" pitchFamily="34" charset="0"/>
                <a:ea typeface="Calibri" panose="020F0502020204030204" pitchFamily="34" charset="0"/>
                <a:cs typeface="Calibri" panose="020F0502020204030204" pitchFamily="34" charset="0"/>
                <a:hlinkClick r:id="rId8"/>
              </a:rPr>
              <a:t>The Myth of Invisible Men (publishing.service.gov.uk)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HSCP Pre-birth pathway - </a:t>
            </a:r>
            <a:r>
              <a:rPr lang="en-GB" sz="1400" b="1" u="sng" dirty="0">
                <a:effectLst/>
                <a:latin typeface="Calibri" panose="020F0502020204030204" pitchFamily="34" charset="0"/>
                <a:ea typeface="Calibri" panose="020F0502020204030204" pitchFamily="34" charset="0"/>
                <a:cs typeface="Calibri" panose="020F0502020204030204" pitchFamily="34" charset="0"/>
                <a:hlinkClick r:id="rId9"/>
              </a:rPr>
              <a:t>unborn-pre-birth-pathway.pdf (trixonline.co.uk)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Hull Signs of Safety -</a:t>
            </a:r>
            <a:r>
              <a:rPr lang="en-GB" sz="1400" u="sng" dirty="0">
                <a:effectLst/>
                <a:latin typeface="Calibri" panose="020F0502020204030204" pitchFamily="34" charset="0"/>
                <a:ea typeface="Calibri" panose="020F0502020204030204" pitchFamily="34" charset="0"/>
                <a:cs typeface="Times New Roman" panose="02020603050405020304" pitchFamily="18" charset="0"/>
                <a:hlinkClick r:id="rId10"/>
              </a:rPr>
              <a:t>Signs of Safety Leaflet for Professionals (hull.gov.uk)</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90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Institute of Health Visiting links – detail on CHCP enhanced pathway including allocated HV and extra HV home visits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GB" sz="1400" b="1" dirty="0">
                <a:effectLst/>
                <a:latin typeface="Calibri" panose="020F0502020204030204" pitchFamily="34" charset="0"/>
                <a:ea typeface="Calibri" panose="020F0502020204030204" pitchFamily="34" charset="0"/>
                <a:cs typeface="Calibri" panose="020F0502020204030204" pitchFamily="34" charset="0"/>
              </a:rPr>
              <a:t>Family hubs </a:t>
            </a:r>
            <a:r>
              <a:rPr lang="en-GB" sz="1400" u="sng" dirty="0">
                <a:effectLst/>
                <a:latin typeface="Calibri" panose="020F0502020204030204" pitchFamily="34" charset="0"/>
                <a:ea typeface="Calibri" panose="020F0502020204030204" pitchFamily="34" charset="0"/>
                <a:cs typeface="Times New Roman" panose="02020603050405020304" pitchFamily="18" charset="0"/>
                <a:hlinkClick r:id="rId11"/>
              </a:rPr>
              <a:t>Home – Family Hubs (familyhubshull.org.uk)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GB" sz="1400" u="sng" dirty="0">
                <a:effectLst/>
                <a:latin typeface="Calibri" panose="020F0502020204030204" pitchFamily="34" charset="0"/>
                <a:ea typeface="Calibri" panose="020F0502020204030204" pitchFamily="34" charset="0"/>
                <a:cs typeface="Times New Roman" panose="02020603050405020304" pitchFamily="18" charset="0"/>
                <a:hlinkClick r:id="rId12"/>
              </a:rPr>
              <a:t>Injury and Bruising to non-mobile Infants (trixonline.co.uk)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spcAft>
                <a:spcPts val="800"/>
              </a:spcAft>
              <a:buFont typeface="Symbol" panose="05050102010706020507" pitchFamily="18" charset="2"/>
              <a:buChar char=""/>
            </a:pPr>
            <a:r>
              <a:rPr lang="en-GB" sz="1400" u="sng" dirty="0">
                <a:effectLst/>
                <a:latin typeface="Calibri" panose="020F0502020204030204" pitchFamily="34" charset="0"/>
                <a:ea typeface="Calibri" panose="020F0502020204030204" pitchFamily="34" charset="0"/>
                <a:cs typeface="Times New Roman" panose="02020603050405020304" pitchFamily="18" charset="0"/>
                <a:hlinkClick r:id="rId13"/>
              </a:rPr>
              <a:t>Training courses – Hull Collaborative Partnership</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1DEA7690-85E2-129F-BAFB-7013B64FA8DE}"/>
              </a:ext>
            </a:extLst>
          </p:cNvPr>
          <p:cNvGrpSpPr>
            <a:grpSpLocks/>
          </p:cNvGrpSpPr>
          <p:nvPr/>
        </p:nvGrpSpPr>
        <p:grpSpPr>
          <a:xfrm>
            <a:off x="112978" y="1682750"/>
            <a:ext cx="2915973" cy="2423320"/>
            <a:chOff x="0" y="0"/>
            <a:chExt cx="4201160" cy="3369869"/>
          </a:xfrm>
        </p:grpSpPr>
        <p:pic>
          <p:nvPicPr>
            <p:cNvPr id="4" name="Picture 3">
              <a:extLst>
                <a:ext uri="{FF2B5EF4-FFF2-40B4-BE49-F238E27FC236}">
                  <a16:creationId xmlns:a16="http://schemas.microsoft.com/office/drawing/2014/main" id="{6098F446-A636-6A59-1D2B-EFB0E9FE78F1}"/>
                </a:ext>
              </a:extLst>
            </p:cNvPr>
            <p:cNvPicPr>
              <a:picLocks noChangeAspect="1"/>
            </p:cNvPicPr>
            <p:nvPr/>
          </p:nvPicPr>
          <p:blipFill>
            <a:blip r:embed="rId14" cstate="print"/>
            <a:srcRect/>
            <a:stretch>
              <a:fillRect/>
            </a:stretch>
          </p:blipFill>
          <p:spPr bwMode="auto">
            <a:xfrm>
              <a:off x="0" y="0"/>
              <a:ext cx="4201160" cy="3369869"/>
            </a:xfrm>
            <a:prstGeom prst="rect">
              <a:avLst/>
            </a:prstGeom>
            <a:noFill/>
            <a:ln>
              <a:noFill/>
            </a:ln>
          </p:spPr>
        </p:pic>
        <p:pic>
          <p:nvPicPr>
            <p:cNvPr id="5" name="Picture 4">
              <a:extLst>
                <a:ext uri="{FF2B5EF4-FFF2-40B4-BE49-F238E27FC236}">
                  <a16:creationId xmlns:a16="http://schemas.microsoft.com/office/drawing/2014/main" id="{F3CD4843-6A9E-1A63-453F-5BBF620EB8B8}"/>
                </a:ext>
              </a:extLst>
            </p:cNvPr>
            <p:cNvPicPr>
              <a:picLocks noChangeAspect="1"/>
            </p:cNvPicPr>
            <p:nvPr/>
          </p:nvPicPr>
          <p:blipFill>
            <a:blip r:embed="rId15" cstate="print"/>
            <a:stretch>
              <a:fillRect/>
            </a:stretch>
          </p:blipFill>
          <p:spPr>
            <a:xfrm>
              <a:off x="1376457" y="765191"/>
              <a:ext cx="1257301" cy="1257301"/>
            </a:xfrm>
            <a:prstGeom prst="rect">
              <a:avLst/>
            </a:prstGeom>
          </p:spPr>
        </p:pic>
      </p:grpSp>
    </p:spTree>
    <p:extLst>
      <p:ext uri="{BB962C8B-B14F-4D97-AF65-F5344CB8AC3E}">
        <p14:creationId xmlns:p14="http://schemas.microsoft.com/office/powerpoint/2010/main" val="1768634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103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4" name="Group 103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5" name="Straight Connector 103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8" name="Isosceles Triangle 103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2" name="Isosceles Triangle 104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3" name="Isosceles Triangle 104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1045" name="Rectangle 104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E23183-8F1C-63ED-FD1D-634A3C5D32BD}"/>
              </a:ext>
            </a:extLst>
          </p:cNvPr>
          <p:cNvPicPr>
            <a:picLocks noChangeAspect="1"/>
          </p:cNvPicPr>
          <p:nvPr/>
        </p:nvPicPr>
        <p:blipFill>
          <a:blip r:embed="rId3"/>
          <a:stretch>
            <a:fillRect/>
          </a:stretch>
        </p:blipFill>
        <p:spPr>
          <a:xfrm>
            <a:off x="-3048" y="0"/>
            <a:ext cx="12191872" cy="6858000"/>
          </a:xfrm>
          <a:prstGeom prst="rect">
            <a:avLst/>
          </a:prstGeom>
        </p:spPr>
      </p:pic>
    </p:spTree>
    <p:extLst>
      <p:ext uri="{BB962C8B-B14F-4D97-AF65-F5344CB8AC3E}">
        <p14:creationId xmlns:p14="http://schemas.microsoft.com/office/powerpoint/2010/main" val="22569926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Custom 8">
      <a:dk1>
        <a:sysClr val="windowText" lastClr="000000"/>
      </a:dk1>
      <a:lt1>
        <a:sysClr val="window" lastClr="FFFFFF"/>
      </a:lt1>
      <a:dk2>
        <a:srgbClr val="44546A"/>
      </a:dk2>
      <a:lt2>
        <a:srgbClr val="E7E6E6"/>
      </a:lt2>
      <a:accent1>
        <a:srgbClr val="70AD47"/>
      </a:accent1>
      <a:accent2>
        <a:srgbClr val="92D050"/>
      </a:accent2>
      <a:accent3>
        <a:srgbClr val="ED7D31"/>
      </a:accent3>
      <a:accent4>
        <a:srgbClr val="A5A5A5"/>
      </a:accent4>
      <a:accent5>
        <a:srgbClr val="FFC000"/>
      </a:accent5>
      <a:accent6>
        <a:srgbClr val="5B9BD5"/>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1106</TotalTime>
  <Words>1239</Words>
  <Application>Microsoft Office PowerPoint</Application>
  <PresentationFormat>Widescreen</PresentationFormat>
  <Paragraphs>72</Paragraphs>
  <Slides>8</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Symbol</vt:lpstr>
      <vt:lpstr>Trebuchet MS</vt:lpstr>
      <vt:lpstr>Wingdings 3</vt:lpstr>
      <vt:lpstr>Facet</vt:lpstr>
      <vt:lpstr>Facet</vt:lpstr>
      <vt:lpstr>Line Of Sight Theme: Physical and emotional harm  Child E    </vt:lpstr>
      <vt:lpstr>Line of Sight (LOS)</vt:lpstr>
      <vt:lpstr>PowerPoint Presentation</vt:lpstr>
      <vt:lpstr>Key practice themes and learning  </vt:lpstr>
      <vt:lpstr>Key Practice Themes and Learning </vt:lpstr>
      <vt:lpstr>Key Practice Themes and Learning </vt:lpstr>
      <vt:lpstr>Useful Information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of Sight (LOS)</dc:title>
  <dc:creator>Aistrop Kirstie</dc:creator>
  <cp:lastModifiedBy>Aistrop Kirstie</cp:lastModifiedBy>
  <cp:revision>23</cp:revision>
  <dcterms:created xsi:type="dcterms:W3CDTF">2023-04-25T09:34:33Z</dcterms:created>
  <dcterms:modified xsi:type="dcterms:W3CDTF">2024-12-04T14:13:47Z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ad5af3-eb5c-4559-9375-26974fdd413e_Enabled">
    <vt:lpwstr>true</vt:lpwstr>
  </property>
  <property fmtid="{D5CDD505-2E9C-101B-9397-08002B2CF9AE}" pid="3" name="MSIP_Label_bdad5af3-eb5c-4559-9375-26974fdd413e_SetDate">
    <vt:lpwstr>2024-02-15T14:16:44Z</vt:lpwstr>
  </property>
  <property fmtid="{D5CDD505-2E9C-101B-9397-08002B2CF9AE}" pid="4" name="MSIP_Label_bdad5af3-eb5c-4559-9375-26974fdd413e_Method">
    <vt:lpwstr>Standard</vt:lpwstr>
  </property>
  <property fmtid="{D5CDD505-2E9C-101B-9397-08002B2CF9AE}" pid="5" name="MSIP_Label_bdad5af3-eb5c-4559-9375-26974fdd413e_Name">
    <vt:lpwstr>General</vt:lpwstr>
  </property>
  <property fmtid="{D5CDD505-2E9C-101B-9397-08002B2CF9AE}" pid="6" name="MSIP_Label_bdad5af3-eb5c-4559-9375-26974fdd413e_SiteId">
    <vt:lpwstr>998b793d-d177-4b88-8be1-6fe1f323a70b</vt:lpwstr>
  </property>
  <property fmtid="{D5CDD505-2E9C-101B-9397-08002B2CF9AE}" pid="7" name="MSIP_Label_bdad5af3-eb5c-4559-9375-26974fdd413e_ActionId">
    <vt:lpwstr>358768fc-2169-4905-a1c5-04bb7bd5c719</vt:lpwstr>
  </property>
  <property fmtid="{D5CDD505-2E9C-101B-9397-08002B2CF9AE}" pid="8" name="MSIP_Label_bdad5af3-eb5c-4559-9375-26974fdd413e_ContentBits">
    <vt:lpwstr>3</vt:lpwstr>
  </property>
  <property fmtid="{D5CDD505-2E9C-101B-9397-08002B2CF9AE}" pid="9" name="ClassificationContentMarkingFooterLocations">
    <vt:lpwstr>Facet:11\Facet:11</vt:lpwstr>
  </property>
  <property fmtid="{D5CDD505-2E9C-101B-9397-08002B2CF9AE}" pid="10" name="ClassificationContentMarkingFooterText">
    <vt:lpwstr>OFFICIAL</vt:lpwstr>
  </property>
  <property fmtid="{D5CDD505-2E9C-101B-9397-08002B2CF9AE}" pid="11" name="ClassificationContentMarkingHeaderLocations">
    <vt:lpwstr>Facet:10\Facet:10</vt:lpwstr>
  </property>
  <property fmtid="{D5CDD505-2E9C-101B-9397-08002B2CF9AE}" pid="12" name="ClassificationContentMarkingHeaderText">
    <vt:lpwstr>OFFICIAL</vt:lpwstr>
  </property>
</Properties>
</file>