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7" r:id="rId2"/>
  </p:sldMasterIdLst>
  <p:notesMasterIdLst>
    <p:notesMasterId r:id="rId11"/>
  </p:notesMasterIdLst>
  <p:sldIdLst>
    <p:sldId id="267" r:id="rId3"/>
    <p:sldId id="256" r:id="rId4"/>
    <p:sldId id="280" r:id="rId5"/>
    <p:sldId id="276" r:id="rId6"/>
    <p:sldId id="274" r:id="rId7"/>
    <p:sldId id="278" r:id="rId8"/>
    <p:sldId id="271" r:id="rId9"/>
    <p:sldId id="28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ECB"/>
    <a:srgbClr val="FFCC00"/>
    <a:srgbClr val="66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8" d="100"/>
          <a:sy n="98" d="100"/>
        </p:scale>
        <p:origin x="96"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23888-9F93-4ADE-91DD-5BB60697854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C7345184-5829-4B7A-B957-D99F614D2581}">
      <dgm:prSet phldrT="[Text]"/>
      <dgm:spPr>
        <a:solidFill>
          <a:srgbClr val="FF0000"/>
        </a:solidFill>
      </dgm:spPr>
      <dgm:t>
        <a:bodyPr/>
        <a:lstStyle/>
        <a:p>
          <a:r>
            <a:rPr lang="en-GB" dirty="0"/>
            <a:t>Early Intervention </a:t>
          </a:r>
        </a:p>
      </dgm:t>
    </dgm:pt>
    <dgm:pt modelId="{362E515F-1DF3-4647-858B-201B31809804}" type="parTrans" cxnId="{32C23E94-818E-4AE2-8D23-B598D8DFB069}">
      <dgm:prSet/>
      <dgm:spPr/>
      <dgm:t>
        <a:bodyPr/>
        <a:lstStyle/>
        <a:p>
          <a:endParaRPr lang="en-GB"/>
        </a:p>
      </dgm:t>
    </dgm:pt>
    <dgm:pt modelId="{31EB75F1-5EA7-448C-B8EC-F5A6410A3095}" type="sibTrans" cxnId="{32C23E94-818E-4AE2-8D23-B598D8DFB069}">
      <dgm:prSet/>
      <dgm:spPr/>
      <dgm:t>
        <a:bodyPr/>
        <a:lstStyle/>
        <a:p>
          <a:endParaRPr lang="en-GB"/>
        </a:p>
      </dgm:t>
    </dgm:pt>
    <dgm:pt modelId="{7616ACBB-A2C9-4956-9036-39A23C74C883}">
      <dgm:prSet phldrT="[Text]"/>
      <dgm:spPr>
        <a:solidFill>
          <a:srgbClr val="FFCC00"/>
        </a:solidFill>
      </dgm:spPr>
      <dgm:t>
        <a:bodyPr/>
        <a:lstStyle/>
        <a:p>
          <a:r>
            <a:rPr lang="en-GB" dirty="0"/>
            <a:t>Child Criminal Exploitation </a:t>
          </a:r>
        </a:p>
      </dgm:t>
    </dgm:pt>
    <dgm:pt modelId="{E5122A99-59CF-4055-9B0E-D77772475F37}" type="parTrans" cxnId="{00D992DC-ACED-4887-840A-91665D1F0D84}">
      <dgm:prSet/>
      <dgm:spPr/>
      <dgm:t>
        <a:bodyPr/>
        <a:lstStyle/>
        <a:p>
          <a:endParaRPr lang="en-GB"/>
        </a:p>
      </dgm:t>
    </dgm:pt>
    <dgm:pt modelId="{DD107CC1-FF0B-4A50-8A5D-6652DDBCA275}" type="sibTrans" cxnId="{00D992DC-ACED-4887-840A-91665D1F0D84}">
      <dgm:prSet/>
      <dgm:spPr/>
      <dgm:t>
        <a:bodyPr/>
        <a:lstStyle/>
        <a:p>
          <a:endParaRPr lang="en-GB"/>
        </a:p>
      </dgm:t>
    </dgm:pt>
    <dgm:pt modelId="{C687215F-ED62-4028-8E68-B510BE458A27}">
      <dgm:prSet phldrT="[Text]"/>
      <dgm:spPr>
        <a:solidFill>
          <a:srgbClr val="E04ECB"/>
        </a:solidFill>
      </dgm:spPr>
      <dgm:t>
        <a:bodyPr/>
        <a:lstStyle/>
        <a:p>
          <a:r>
            <a:rPr lang="en-GB" dirty="0"/>
            <a:t>Information Sharing </a:t>
          </a:r>
        </a:p>
      </dgm:t>
    </dgm:pt>
    <dgm:pt modelId="{7B4B68E7-87B9-4C24-8A79-E65ACD2A3761}" type="parTrans" cxnId="{4EC774C5-2283-496D-A825-6D81FC74D0E0}">
      <dgm:prSet/>
      <dgm:spPr/>
      <dgm:t>
        <a:bodyPr/>
        <a:lstStyle/>
        <a:p>
          <a:endParaRPr lang="en-GB"/>
        </a:p>
      </dgm:t>
    </dgm:pt>
    <dgm:pt modelId="{D766C01E-D280-44E5-81BD-A5AF118B4FE5}" type="sibTrans" cxnId="{4EC774C5-2283-496D-A825-6D81FC74D0E0}">
      <dgm:prSet/>
      <dgm:spPr/>
      <dgm:t>
        <a:bodyPr/>
        <a:lstStyle/>
        <a:p>
          <a:endParaRPr lang="en-GB"/>
        </a:p>
      </dgm:t>
    </dgm:pt>
    <dgm:pt modelId="{4177CD2F-5393-4B9A-95FB-44864418C130}">
      <dgm:prSet phldrT="[Text]"/>
      <dgm:spPr>
        <a:solidFill>
          <a:schemeClr val="accent1"/>
        </a:solidFill>
      </dgm:spPr>
      <dgm:t>
        <a:bodyPr/>
        <a:lstStyle/>
        <a:p>
          <a:r>
            <a:rPr lang="en-GB" dirty="0"/>
            <a:t>Transition into adulthood</a:t>
          </a:r>
        </a:p>
      </dgm:t>
    </dgm:pt>
    <dgm:pt modelId="{E4DA0CC0-23C4-45B8-9D76-B809FDA46E21}" type="parTrans" cxnId="{F8762CD0-A743-4E42-947E-602B73E7B863}">
      <dgm:prSet/>
      <dgm:spPr/>
      <dgm:t>
        <a:bodyPr/>
        <a:lstStyle/>
        <a:p>
          <a:endParaRPr lang="en-GB"/>
        </a:p>
      </dgm:t>
    </dgm:pt>
    <dgm:pt modelId="{4B85BB7D-E62B-4FE7-AF79-DDE92740E6A8}" type="sibTrans" cxnId="{F8762CD0-A743-4E42-947E-602B73E7B863}">
      <dgm:prSet/>
      <dgm:spPr/>
      <dgm:t>
        <a:bodyPr/>
        <a:lstStyle/>
        <a:p>
          <a:endParaRPr lang="en-GB"/>
        </a:p>
      </dgm:t>
    </dgm:pt>
    <dgm:pt modelId="{5756A2E1-B9EB-45AC-946A-B1FFE139CCD7}">
      <dgm:prSet phldrT="[Text]"/>
      <dgm:spPr>
        <a:solidFill>
          <a:srgbClr val="7030A0"/>
        </a:solidFill>
      </dgm:spPr>
      <dgm:t>
        <a:bodyPr/>
        <a:lstStyle/>
        <a:p>
          <a:r>
            <a:rPr lang="en-GB" dirty="0"/>
            <a:t>Multi-agency risk management </a:t>
          </a:r>
        </a:p>
      </dgm:t>
    </dgm:pt>
    <dgm:pt modelId="{05360835-B9C7-4568-92E2-D4E277A899FA}" type="parTrans" cxnId="{01B66455-DF02-4347-A504-A5FDBBE2CDD8}">
      <dgm:prSet/>
      <dgm:spPr/>
      <dgm:t>
        <a:bodyPr/>
        <a:lstStyle/>
        <a:p>
          <a:endParaRPr lang="en-GB"/>
        </a:p>
      </dgm:t>
    </dgm:pt>
    <dgm:pt modelId="{26A964CD-8770-440B-AFF0-97A383AE7AAA}" type="sibTrans" cxnId="{01B66455-DF02-4347-A504-A5FDBBE2CDD8}">
      <dgm:prSet/>
      <dgm:spPr/>
      <dgm:t>
        <a:bodyPr/>
        <a:lstStyle/>
        <a:p>
          <a:endParaRPr lang="en-GB"/>
        </a:p>
      </dgm:t>
    </dgm:pt>
    <dgm:pt modelId="{F5870F18-511E-4A58-A88B-7959B721CCAF}">
      <dgm:prSet phldrT="[Text]"/>
      <dgm:spPr>
        <a:solidFill>
          <a:srgbClr val="0070C0"/>
        </a:solidFill>
      </dgm:spPr>
      <dgm:t>
        <a:bodyPr/>
        <a:lstStyle/>
        <a:p>
          <a:r>
            <a:rPr lang="en-GB" dirty="0"/>
            <a:t>Relationship based practice </a:t>
          </a:r>
        </a:p>
      </dgm:t>
    </dgm:pt>
    <dgm:pt modelId="{8ED9571A-72EB-4F0C-A6E5-CA9DDD6B9867}" type="parTrans" cxnId="{CE81DF69-9428-4980-9C99-275E94266540}">
      <dgm:prSet/>
      <dgm:spPr/>
      <dgm:t>
        <a:bodyPr/>
        <a:lstStyle/>
        <a:p>
          <a:endParaRPr lang="en-GB"/>
        </a:p>
      </dgm:t>
    </dgm:pt>
    <dgm:pt modelId="{36DE7662-4C06-4950-9DB2-C74265108758}" type="sibTrans" cxnId="{CE81DF69-9428-4980-9C99-275E94266540}">
      <dgm:prSet/>
      <dgm:spPr/>
      <dgm:t>
        <a:bodyPr/>
        <a:lstStyle/>
        <a:p>
          <a:endParaRPr lang="en-GB"/>
        </a:p>
      </dgm:t>
    </dgm:pt>
    <dgm:pt modelId="{D49C5832-C390-4A97-AED8-095B14DBE198}">
      <dgm:prSet phldrT="[Text]"/>
      <dgm:spPr>
        <a:solidFill>
          <a:schemeClr val="bg2">
            <a:lumMod val="50000"/>
          </a:schemeClr>
        </a:solidFill>
      </dgm:spPr>
      <dgm:t>
        <a:bodyPr/>
        <a:lstStyle/>
        <a:p>
          <a:r>
            <a:rPr lang="en-GB" dirty="0"/>
            <a:t>Six key practice themes to make a difference </a:t>
          </a:r>
        </a:p>
      </dgm:t>
    </dgm:pt>
    <dgm:pt modelId="{C52EE931-7F31-439A-8C63-B0894684138E}" type="sibTrans" cxnId="{65DFD19C-ED68-45A2-8487-C0B593EC1D19}">
      <dgm:prSet/>
      <dgm:spPr/>
      <dgm:t>
        <a:bodyPr/>
        <a:lstStyle/>
        <a:p>
          <a:endParaRPr lang="en-GB"/>
        </a:p>
      </dgm:t>
    </dgm:pt>
    <dgm:pt modelId="{BEBF3E2C-2401-4048-9B19-74DDE2C0D2B3}" type="parTrans" cxnId="{65DFD19C-ED68-45A2-8487-C0B593EC1D19}">
      <dgm:prSet/>
      <dgm:spPr/>
      <dgm:t>
        <a:bodyPr/>
        <a:lstStyle/>
        <a:p>
          <a:endParaRPr lang="en-GB"/>
        </a:p>
      </dgm:t>
    </dgm:pt>
    <dgm:pt modelId="{D2A4AEBD-8BA7-42C0-96DE-85D21EEC485D}" type="pres">
      <dgm:prSet presAssocID="{00423888-9F93-4ADE-91DD-5BB606978541}" presName="Name0" presStyleCnt="0">
        <dgm:presLayoutVars>
          <dgm:chMax val="1"/>
          <dgm:chPref val="1"/>
          <dgm:dir/>
          <dgm:animOne val="branch"/>
          <dgm:animLvl val="lvl"/>
        </dgm:presLayoutVars>
      </dgm:prSet>
      <dgm:spPr/>
    </dgm:pt>
    <dgm:pt modelId="{F5610577-BAEF-4A05-B638-5D4A8A5364A6}" type="pres">
      <dgm:prSet presAssocID="{D49C5832-C390-4A97-AED8-095B14DBE198}" presName="Parent" presStyleLbl="node0" presStyleIdx="0" presStyleCnt="1">
        <dgm:presLayoutVars>
          <dgm:chMax val="6"/>
          <dgm:chPref val="6"/>
        </dgm:presLayoutVars>
      </dgm:prSet>
      <dgm:spPr/>
    </dgm:pt>
    <dgm:pt modelId="{FC6CC1AA-CB88-4B1F-92EA-D7DE92563D1D}" type="pres">
      <dgm:prSet presAssocID="{C7345184-5829-4B7A-B957-D99F614D2581}" presName="Accent1" presStyleCnt="0"/>
      <dgm:spPr/>
    </dgm:pt>
    <dgm:pt modelId="{A0613B1B-90CE-45B0-B1D0-F7AB1948AC89}" type="pres">
      <dgm:prSet presAssocID="{C7345184-5829-4B7A-B957-D99F614D2581}" presName="Accent" presStyleLbl="bgShp" presStyleIdx="0" presStyleCnt="6"/>
      <dgm:spPr/>
    </dgm:pt>
    <dgm:pt modelId="{3AA6DFFD-0FED-473D-A0EA-0F4CC165CE11}" type="pres">
      <dgm:prSet presAssocID="{C7345184-5829-4B7A-B957-D99F614D2581}" presName="Child1" presStyleLbl="node1" presStyleIdx="0" presStyleCnt="6">
        <dgm:presLayoutVars>
          <dgm:chMax val="0"/>
          <dgm:chPref val="0"/>
          <dgm:bulletEnabled val="1"/>
        </dgm:presLayoutVars>
      </dgm:prSet>
      <dgm:spPr/>
    </dgm:pt>
    <dgm:pt modelId="{F2FF43A0-6422-4FE2-B77E-11EC6B6D6CAC}" type="pres">
      <dgm:prSet presAssocID="{7616ACBB-A2C9-4956-9036-39A23C74C883}" presName="Accent2" presStyleCnt="0"/>
      <dgm:spPr/>
    </dgm:pt>
    <dgm:pt modelId="{2A28D55E-EE8E-4935-AC84-DFA599AC4282}" type="pres">
      <dgm:prSet presAssocID="{7616ACBB-A2C9-4956-9036-39A23C74C883}" presName="Accent" presStyleLbl="bgShp" presStyleIdx="1" presStyleCnt="6"/>
      <dgm:spPr/>
    </dgm:pt>
    <dgm:pt modelId="{67779843-59D9-4406-AA67-907CD6F2A545}" type="pres">
      <dgm:prSet presAssocID="{7616ACBB-A2C9-4956-9036-39A23C74C883}" presName="Child2" presStyleLbl="node1" presStyleIdx="1" presStyleCnt="6">
        <dgm:presLayoutVars>
          <dgm:chMax val="0"/>
          <dgm:chPref val="0"/>
          <dgm:bulletEnabled val="1"/>
        </dgm:presLayoutVars>
      </dgm:prSet>
      <dgm:spPr/>
    </dgm:pt>
    <dgm:pt modelId="{896F0926-29C1-4C46-9FAC-BA89A493D61F}" type="pres">
      <dgm:prSet presAssocID="{C687215F-ED62-4028-8E68-B510BE458A27}" presName="Accent3" presStyleCnt="0"/>
      <dgm:spPr/>
    </dgm:pt>
    <dgm:pt modelId="{AF7E836F-B1D5-4015-9D8D-61EF76E9F6AC}" type="pres">
      <dgm:prSet presAssocID="{C687215F-ED62-4028-8E68-B510BE458A27}" presName="Accent" presStyleLbl="bgShp" presStyleIdx="2" presStyleCnt="6"/>
      <dgm:spPr/>
    </dgm:pt>
    <dgm:pt modelId="{E0E1562A-678D-4B67-8E69-7334F80E2BAC}" type="pres">
      <dgm:prSet presAssocID="{C687215F-ED62-4028-8E68-B510BE458A27}" presName="Child3" presStyleLbl="node1" presStyleIdx="2" presStyleCnt="6">
        <dgm:presLayoutVars>
          <dgm:chMax val="0"/>
          <dgm:chPref val="0"/>
          <dgm:bulletEnabled val="1"/>
        </dgm:presLayoutVars>
      </dgm:prSet>
      <dgm:spPr/>
    </dgm:pt>
    <dgm:pt modelId="{AAEF8B21-CC0C-4830-B8BA-FA164D43E8D2}" type="pres">
      <dgm:prSet presAssocID="{4177CD2F-5393-4B9A-95FB-44864418C130}" presName="Accent4" presStyleCnt="0"/>
      <dgm:spPr/>
    </dgm:pt>
    <dgm:pt modelId="{CB3291EF-515D-42A2-AB1F-B820E255FD61}" type="pres">
      <dgm:prSet presAssocID="{4177CD2F-5393-4B9A-95FB-44864418C130}" presName="Accent" presStyleLbl="bgShp" presStyleIdx="3" presStyleCnt="6"/>
      <dgm:spPr/>
    </dgm:pt>
    <dgm:pt modelId="{C0A7B1F4-10EA-4749-B0C6-46F9912CC49A}" type="pres">
      <dgm:prSet presAssocID="{4177CD2F-5393-4B9A-95FB-44864418C130}" presName="Child4" presStyleLbl="node1" presStyleIdx="3" presStyleCnt="6">
        <dgm:presLayoutVars>
          <dgm:chMax val="0"/>
          <dgm:chPref val="0"/>
          <dgm:bulletEnabled val="1"/>
        </dgm:presLayoutVars>
      </dgm:prSet>
      <dgm:spPr/>
    </dgm:pt>
    <dgm:pt modelId="{D5525B8B-7099-4459-95FE-378F708EC7E2}" type="pres">
      <dgm:prSet presAssocID="{5756A2E1-B9EB-45AC-946A-B1FFE139CCD7}" presName="Accent5" presStyleCnt="0"/>
      <dgm:spPr/>
    </dgm:pt>
    <dgm:pt modelId="{244EEBCD-26C6-4D67-A1D8-CFF27790F290}" type="pres">
      <dgm:prSet presAssocID="{5756A2E1-B9EB-45AC-946A-B1FFE139CCD7}" presName="Accent" presStyleLbl="bgShp" presStyleIdx="4" presStyleCnt="6"/>
      <dgm:spPr/>
    </dgm:pt>
    <dgm:pt modelId="{98CFD55C-33F9-477C-8725-C2A7E992F074}" type="pres">
      <dgm:prSet presAssocID="{5756A2E1-B9EB-45AC-946A-B1FFE139CCD7}" presName="Child5" presStyleLbl="node1" presStyleIdx="4" presStyleCnt="6">
        <dgm:presLayoutVars>
          <dgm:chMax val="0"/>
          <dgm:chPref val="0"/>
          <dgm:bulletEnabled val="1"/>
        </dgm:presLayoutVars>
      </dgm:prSet>
      <dgm:spPr/>
    </dgm:pt>
    <dgm:pt modelId="{0B76F73D-4314-4344-84F9-38C8BC0103D5}" type="pres">
      <dgm:prSet presAssocID="{F5870F18-511E-4A58-A88B-7959B721CCAF}" presName="Accent6" presStyleCnt="0"/>
      <dgm:spPr/>
    </dgm:pt>
    <dgm:pt modelId="{E1A04B47-0BCC-4E05-B0B7-34446E5A6618}" type="pres">
      <dgm:prSet presAssocID="{F5870F18-511E-4A58-A88B-7959B721CCAF}" presName="Accent" presStyleLbl="bgShp" presStyleIdx="5" presStyleCnt="6"/>
      <dgm:spPr/>
    </dgm:pt>
    <dgm:pt modelId="{E21A2CF7-4457-41D9-B954-02AB3A3D3C21}" type="pres">
      <dgm:prSet presAssocID="{F5870F18-511E-4A58-A88B-7959B721CCAF}" presName="Child6" presStyleLbl="node1" presStyleIdx="5" presStyleCnt="6">
        <dgm:presLayoutVars>
          <dgm:chMax val="0"/>
          <dgm:chPref val="0"/>
          <dgm:bulletEnabled val="1"/>
        </dgm:presLayoutVars>
      </dgm:prSet>
      <dgm:spPr/>
    </dgm:pt>
  </dgm:ptLst>
  <dgm:cxnLst>
    <dgm:cxn modelId="{DAA63917-E48F-4DE3-B72D-869400D356EC}" type="presOf" srcId="{F5870F18-511E-4A58-A88B-7959B721CCAF}" destId="{E21A2CF7-4457-41D9-B954-02AB3A3D3C21}" srcOrd="0" destOrd="0" presId="urn:microsoft.com/office/officeart/2011/layout/HexagonRadial"/>
    <dgm:cxn modelId="{CB0E633A-B744-447A-97E7-45FAFCF505D9}" type="presOf" srcId="{C7345184-5829-4B7A-B957-D99F614D2581}" destId="{3AA6DFFD-0FED-473D-A0EA-0F4CC165CE11}" srcOrd="0" destOrd="0" presId="urn:microsoft.com/office/officeart/2011/layout/HexagonRadial"/>
    <dgm:cxn modelId="{CE81DF69-9428-4980-9C99-275E94266540}" srcId="{D49C5832-C390-4A97-AED8-095B14DBE198}" destId="{F5870F18-511E-4A58-A88B-7959B721CCAF}" srcOrd="5" destOrd="0" parTransId="{8ED9571A-72EB-4F0C-A6E5-CA9DDD6B9867}" sibTransId="{36DE7662-4C06-4950-9DB2-C74265108758}"/>
    <dgm:cxn modelId="{E3868772-E872-4BA2-8AA2-97AD9B98C378}" type="presOf" srcId="{4177CD2F-5393-4B9A-95FB-44864418C130}" destId="{C0A7B1F4-10EA-4749-B0C6-46F9912CC49A}" srcOrd="0" destOrd="0" presId="urn:microsoft.com/office/officeart/2011/layout/HexagonRadial"/>
    <dgm:cxn modelId="{01B66455-DF02-4347-A504-A5FDBBE2CDD8}" srcId="{D49C5832-C390-4A97-AED8-095B14DBE198}" destId="{5756A2E1-B9EB-45AC-946A-B1FFE139CCD7}" srcOrd="4" destOrd="0" parTransId="{05360835-B9C7-4568-92E2-D4E277A899FA}" sibTransId="{26A964CD-8770-440B-AFF0-97A383AE7AAA}"/>
    <dgm:cxn modelId="{FD15F38B-682F-4363-B770-1FCC6B145965}" type="presOf" srcId="{C687215F-ED62-4028-8E68-B510BE458A27}" destId="{E0E1562A-678D-4B67-8E69-7334F80E2BAC}" srcOrd="0" destOrd="0" presId="urn:microsoft.com/office/officeart/2011/layout/HexagonRadial"/>
    <dgm:cxn modelId="{32C23E94-818E-4AE2-8D23-B598D8DFB069}" srcId="{D49C5832-C390-4A97-AED8-095B14DBE198}" destId="{C7345184-5829-4B7A-B957-D99F614D2581}" srcOrd="0" destOrd="0" parTransId="{362E515F-1DF3-4647-858B-201B31809804}" sibTransId="{31EB75F1-5EA7-448C-B8EC-F5A6410A3095}"/>
    <dgm:cxn modelId="{65DFD19C-ED68-45A2-8487-C0B593EC1D19}" srcId="{00423888-9F93-4ADE-91DD-5BB606978541}" destId="{D49C5832-C390-4A97-AED8-095B14DBE198}" srcOrd="0" destOrd="0" parTransId="{BEBF3E2C-2401-4048-9B19-74DDE2C0D2B3}" sibTransId="{C52EE931-7F31-439A-8C63-B0894684138E}"/>
    <dgm:cxn modelId="{EFD0E4B3-B133-4445-BDB4-36517D0C8002}" type="presOf" srcId="{00423888-9F93-4ADE-91DD-5BB606978541}" destId="{D2A4AEBD-8BA7-42C0-96DE-85D21EEC485D}" srcOrd="0" destOrd="0" presId="urn:microsoft.com/office/officeart/2011/layout/HexagonRadial"/>
    <dgm:cxn modelId="{4EC774C5-2283-496D-A825-6D81FC74D0E0}" srcId="{D49C5832-C390-4A97-AED8-095B14DBE198}" destId="{C687215F-ED62-4028-8E68-B510BE458A27}" srcOrd="2" destOrd="0" parTransId="{7B4B68E7-87B9-4C24-8A79-E65ACD2A3761}" sibTransId="{D766C01E-D280-44E5-81BD-A5AF118B4FE5}"/>
    <dgm:cxn modelId="{F8762CD0-A743-4E42-947E-602B73E7B863}" srcId="{D49C5832-C390-4A97-AED8-095B14DBE198}" destId="{4177CD2F-5393-4B9A-95FB-44864418C130}" srcOrd="3" destOrd="0" parTransId="{E4DA0CC0-23C4-45B8-9D76-B809FDA46E21}" sibTransId="{4B85BB7D-E62B-4FE7-AF79-DDE92740E6A8}"/>
    <dgm:cxn modelId="{5F2B9CD0-D43B-4418-BC1E-EE483DB874A4}" type="presOf" srcId="{D49C5832-C390-4A97-AED8-095B14DBE198}" destId="{F5610577-BAEF-4A05-B638-5D4A8A5364A6}" srcOrd="0" destOrd="0" presId="urn:microsoft.com/office/officeart/2011/layout/HexagonRadial"/>
    <dgm:cxn modelId="{00D992DC-ACED-4887-840A-91665D1F0D84}" srcId="{D49C5832-C390-4A97-AED8-095B14DBE198}" destId="{7616ACBB-A2C9-4956-9036-39A23C74C883}" srcOrd="1" destOrd="0" parTransId="{E5122A99-59CF-4055-9B0E-D77772475F37}" sibTransId="{DD107CC1-FF0B-4A50-8A5D-6652DDBCA275}"/>
    <dgm:cxn modelId="{A48867E9-09E3-471D-9CC8-8CB56A47AC88}" type="presOf" srcId="{5756A2E1-B9EB-45AC-946A-B1FFE139CCD7}" destId="{98CFD55C-33F9-477C-8725-C2A7E992F074}" srcOrd="0" destOrd="0" presId="urn:microsoft.com/office/officeart/2011/layout/HexagonRadial"/>
    <dgm:cxn modelId="{3A9E6AF1-88FF-4F35-BAAE-5CF3D5D2AA3E}" type="presOf" srcId="{7616ACBB-A2C9-4956-9036-39A23C74C883}" destId="{67779843-59D9-4406-AA67-907CD6F2A545}" srcOrd="0" destOrd="0" presId="urn:microsoft.com/office/officeart/2011/layout/HexagonRadial"/>
    <dgm:cxn modelId="{592A4961-1C7E-45DF-9534-74548D5AD907}" type="presParOf" srcId="{D2A4AEBD-8BA7-42C0-96DE-85D21EEC485D}" destId="{F5610577-BAEF-4A05-B638-5D4A8A5364A6}" srcOrd="0" destOrd="0" presId="urn:microsoft.com/office/officeart/2011/layout/HexagonRadial"/>
    <dgm:cxn modelId="{13EEDB1C-9F62-471F-97A5-9D259015EC2C}" type="presParOf" srcId="{D2A4AEBD-8BA7-42C0-96DE-85D21EEC485D}" destId="{FC6CC1AA-CB88-4B1F-92EA-D7DE92563D1D}" srcOrd="1" destOrd="0" presId="urn:microsoft.com/office/officeart/2011/layout/HexagonRadial"/>
    <dgm:cxn modelId="{550C3C6C-C64D-4F88-9A19-E303B762678F}" type="presParOf" srcId="{FC6CC1AA-CB88-4B1F-92EA-D7DE92563D1D}" destId="{A0613B1B-90CE-45B0-B1D0-F7AB1948AC89}" srcOrd="0" destOrd="0" presId="urn:microsoft.com/office/officeart/2011/layout/HexagonRadial"/>
    <dgm:cxn modelId="{D59F6566-586A-4FA9-934D-91AD6828850A}" type="presParOf" srcId="{D2A4AEBD-8BA7-42C0-96DE-85D21EEC485D}" destId="{3AA6DFFD-0FED-473D-A0EA-0F4CC165CE11}" srcOrd="2" destOrd="0" presId="urn:microsoft.com/office/officeart/2011/layout/HexagonRadial"/>
    <dgm:cxn modelId="{F4C25068-0C7B-4AA6-B1A3-098646BA909F}" type="presParOf" srcId="{D2A4AEBD-8BA7-42C0-96DE-85D21EEC485D}" destId="{F2FF43A0-6422-4FE2-B77E-11EC6B6D6CAC}" srcOrd="3" destOrd="0" presId="urn:microsoft.com/office/officeart/2011/layout/HexagonRadial"/>
    <dgm:cxn modelId="{8A48307D-0769-4E7D-BB30-C55B0FACDCF8}" type="presParOf" srcId="{F2FF43A0-6422-4FE2-B77E-11EC6B6D6CAC}" destId="{2A28D55E-EE8E-4935-AC84-DFA599AC4282}" srcOrd="0" destOrd="0" presId="urn:microsoft.com/office/officeart/2011/layout/HexagonRadial"/>
    <dgm:cxn modelId="{3EBC7F97-51FB-4858-8A74-69388291F0BF}" type="presParOf" srcId="{D2A4AEBD-8BA7-42C0-96DE-85D21EEC485D}" destId="{67779843-59D9-4406-AA67-907CD6F2A545}" srcOrd="4" destOrd="0" presId="urn:microsoft.com/office/officeart/2011/layout/HexagonRadial"/>
    <dgm:cxn modelId="{95DFADD4-CC94-4329-B3A3-C9416D172FC5}" type="presParOf" srcId="{D2A4AEBD-8BA7-42C0-96DE-85D21EEC485D}" destId="{896F0926-29C1-4C46-9FAC-BA89A493D61F}" srcOrd="5" destOrd="0" presId="urn:microsoft.com/office/officeart/2011/layout/HexagonRadial"/>
    <dgm:cxn modelId="{EBBB3F11-3FD8-4F6F-9BCB-0EE808C6ACA0}" type="presParOf" srcId="{896F0926-29C1-4C46-9FAC-BA89A493D61F}" destId="{AF7E836F-B1D5-4015-9D8D-61EF76E9F6AC}" srcOrd="0" destOrd="0" presId="urn:microsoft.com/office/officeart/2011/layout/HexagonRadial"/>
    <dgm:cxn modelId="{70DC9E3C-6711-4319-959D-3BAB8D2B055F}" type="presParOf" srcId="{D2A4AEBD-8BA7-42C0-96DE-85D21EEC485D}" destId="{E0E1562A-678D-4B67-8E69-7334F80E2BAC}" srcOrd="6" destOrd="0" presId="urn:microsoft.com/office/officeart/2011/layout/HexagonRadial"/>
    <dgm:cxn modelId="{DF229CB6-F9FE-4ADC-8F69-B3A7B58696C9}" type="presParOf" srcId="{D2A4AEBD-8BA7-42C0-96DE-85D21EEC485D}" destId="{AAEF8B21-CC0C-4830-B8BA-FA164D43E8D2}" srcOrd="7" destOrd="0" presId="urn:microsoft.com/office/officeart/2011/layout/HexagonRadial"/>
    <dgm:cxn modelId="{6ED930AC-D70C-499C-9212-6C4F4B7EC7E6}" type="presParOf" srcId="{AAEF8B21-CC0C-4830-B8BA-FA164D43E8D2}" destId="{CB3291EF-515D-42A2-AB1F-B820E255FD61}" srcOrd="0" destOrd="0" presId="urn:microsoft.com/office/officeart/2011/layout/HexagonRadial"/>
    <dgm:cxn modelId="{D88421A2-D200-418A-9756-536CAEACFF55}" type="presParOf" srcId="{D2A4AEBD-8BA7-42C0-96DE-85D21EEC485D}" destId="{C0A7B1F4-10EA-4749-B0C6-46F9912CC49A}" srcOrd="8" destOrd="0" presId="urn:microsoft.com/office/officeart/2011/layout/HexagonRadial"/>
    <dgm:cxn modelId="{BBC62A00-5CEC-471D-8F76-CF8B0DAB4DF5}" type="presParOf" srcId="{D2A4AEBD-8BA7-42C0-96DE-85D21EEC485D}" destId="{D5525B8B-7099-4459-95FE-378F708EC7E2}" srcOrd="9" destOrd="0" presId="urn:microsoft.com/office/officeart/2011/layout/HexagonRadial"/>
    <dgm:cxn modelId="{AC71BEA7-F59D-479B-8D74-7BC7B07AA765}" type="presParOf" srcId="{D5525B8B-7099-4459-95FE-378F708EC7E2}" destId="{244EEBCD-26C6-4D67-A1D8-CFF27790F290}" srcOrd="0" destOrd="0" presId="urn:microsoft.com/office/officeart/2011/layout/HexagonRadial"/>
    <dgm:cxn modelId="{C2B27AD0-D537-4833-90A8-84ABC1A2F99F}" type="presParOf" srcId="{D2A4AEBD-8BA7-42C0-96DE-85D21EEC485D}" destId="{98CFD55C-33F9-477C-8725-C2A7E992F074}" srcOrd="10" destOrd="0" presId="urn:microsoft.com/office/officeart/2011/layout/HexagonRadial"/>
    <dgm:cxn modelId="{D5D8D906-32D4-4D9D-824E-4D7468173E38}" type="presParOf" srcId="{D2A4AEBD-8BA7-42C0-96DE-85D21EEC485D}" destId="{0B76F73D-4314-4344-84F9-38C8BC0103D5}" srcOrd="11" destOrd="0" presId="urn:microsoft.com/office/officeart/2011/layout/HexagonRadial"/>
    <dgm:cxn modelId="{06BEFFC1-C924-4D4B-9C7B-9DEFB579FE69}" type="presParOf" srcId="{0B76F73D-4314-4344-84F9-38C8BC0103D5}" destId="{E1A04B47-0BCC-4E05-B0B7-34446E5A6618}" srcOrd="0" destOrd="0" presId="urn:microsoft.com/office/officeart/2011/layout/HexagonRadial"/>
    <dgm:cxn modelId="{F258BE2B-A707-423F-A970-6473A4C3F398}" type="presParOf" srcId="{D2A4AEBD-8BA7-42C0-96DE-85D21EEC485D}" destId="{E21A2CF7-4457-41D9-B954-02AB3A3D3C21}"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7E6A2D-31C1-4711-986D-22827069D7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3280B7E-03C6-4736-B477-8CC519FA9ED6}">
      <dgm:prSet phldrT="[Text]"/>
      <dgm:spPr>
        <a:solidFill>
          <a:srgbClr val="FF0000"/>
        </a:solidFill>
      </dgm:spPr>
      <dgm:t>
        <a:bodyPr/>
        <a:lstStyle/>
        <a:p>
          <a:r>
            <a:rPr lang="en-GB" dirty="0"/>
            <a:t>Early Intervention </a:t>
          </a:r>
        </a:p>
      </dgm:t>
    </dgm:pt>
    <dgm:pt modelId="{C3FF4FBB-4168-44FC-A00C-8A18BCC2C079}" type="parTrans" cxnId="{3E247A17-CB1A-4559-A201-CF59A3480AD7}">
      <dgm:prSet/>
      <dgm:spPr/>
      <dgm:t>
        <a:bodyPr/>
        <a:lstStyle/>
        <a:p>
          <a:endParaRPr lang="en-GB"/>
        </a:p>
      </dgm:t>
    </dgm:pt>
    <dgm:pt modelId="{6B9564CC-7662-490A-B740-A5DD802F4D64}" type="sibTrans" cxnId="{3E247A17-CB1A-4559-A201-CF59A3480AD7}">
      <dgm:prSet/>
      <dgm:spPr/>
      <dgm:t>
        <a:bodyPr/>
        <a:lstStyle/>
        <a:p>
          <a:endParaRPr lang="en-GB"/>
        </a:p>
      </dgm:t>
    </dgm:pt>
    <dgm:pt modelId="{DD451F78-E5FE-4E0B-8B95-43C6516D52A1}">
      <dgm:prSet phldrT="[Text]"/>
      <dgm:spPr>
        <a:solidFill>
          <a:srgbClr val="FFC000"/>
        </a:solidFill>
      </dgm:spPr>
      <dgm:t>
        <a:bodyPr/>
        <a:lstStyle/>
        <a:p>
          <a:r>
            <a:rPr lang="en-GB" dirty="0"/>
            <a:t>Child Criminal Exploitation (CCE)</a:t>
          </a:r>
        </a:p>
      </dgm:t>
    </dgm:pt>
    <dgm:pt modelId="{A5B3D1B6-7B8E-48EA-9F81-D5798642533D}" type="parTrans" cxnId="{58DEBD03-BCA4-4CC6-820E-9055DA9FFB8F}">
      <dgm:prSet/>
      <dgm:spPr/>
      <dgm:t>
        <a:bodyPr/>
        <a:lstStyle/>
        <a:p>
          <a:endParaRPr lang="en-GB"/>
        </a:p>
      </dgm:t>
    </dgm:pt>
    <dgm:pt modelId="{40E8377A-60AA-4138-AE89-C052C038FE3E}" type="sibTrans" cxnId="{58DEBD03-BCA4-4CC6-820E-9055DA9FFB8F}">
      <dgm:prSet/>
      <dgm:spPr/>
      <dgm:t>
        <a:bodyPr/>
        <a:lstStyle/>
        <a:p>
          <a:endParaRPr lang="en-GB"/>
        </a:p>
      </dgm:t>
    </dgm:pt>
    <dgm:pt modelId="{C8662E22-B592-4FC9-A38C-2699D780807D}">
      <dgm:prSet phldrT="[Text]"/>
      <dgm:spPr>
        <a:solidFill>
          <a:srgbClr val="E04ECB"/>
        </a:solidFill>
      </dgm:spPr>
      <dgm:t>
        <a:bodyPr/>
        <a:lstStyle/>
        <a:p>
          <a:r>
            <a:rPr lang="en-GB" dirty="0"/>
            <a:t>Information Sharing </a:t>
          </a:r>
        </a:p>
      </dgm:t>
    </dgm:pt>
    <dgm:pt modelId="{715CDFDC-CF7D-4FAF-8742-3BDC43FEC242}" type="parTrans" cxnId="{52F7B45E-AC03-44CC-ADB7-64E1EED06359}">
      <dgm:prSet/>
      <dgm:spPr/>
      <dgm:t>
        <a:bodyPr/>
        <a:lstStyle/>
        <a:p>
          <a:endParaRPr lang="en-GB"/>
        </a:p>
      </dgm:t>
    </dgm:pt>
    <dgm:pt modelId="{CD3F6526-ECA7-4046-AF9C-4DB5CA0F71C0}" type="sibTrans" cxnId="{52F7B45E-AC03-44CC-ADB7-64E1EED06359}">
      <dgm:prSet/>
      <dgm:spPr/>
      <dgm:t>
        <a:bodyPr/>
        <a:lstStyle/>
        <a:p>
          <a:endParaRPr lang="en-GB"/>
        </a:p>
      </dgm:t>
    </dgm:pt>
    <dgm:pt modelId="{E934AB75-223B-43BA-8D95-D83CB60D36E6}">
      <dgm:prSet/>
      <dgm:spPr/>
      <dgm:t>
        <a:bodyPr/>
        <a:lstStyle/>
        <a:p>
          <a:r>
            <a:rPr lang="en-GB" dirty="0">
              <a:solidFill>
                <a:srgbClr val="171717"/>
              </a:solidFill>
              <a:effectLst/>
              <a:latin typeface="+mn-lt"/>
              <a:ea typeface="Calibri" panose="020F0502020204030204" pitchFamily="34" charset="0"/>
              <a:cs typeface="Calibri" panose="020F0502020204030204" pitchFamily="34" charset="0"/>
            </a:rPr>
            <a:t>The review highlighted the complexities in managing the risks and vulnerabilities associated with exploitation. Young people can often be seen or labelled as either victims, perpetrators, or both. This requires a balanced approach when working with young people who are victims or at risk of CCE and balancing their needs and vulnerabilities as victims whilst considering the potential risk of harm to others i.e. encouraging other young people engage in crime.  Consideration should be given to a VEMT (vulnerable, exploited, missing &amp; trafficked) consultation, the completion of a RIT (Risk Indicator tool) for the MAYVE (multi-agency youth violence and exploitation) process and the potential for a NRM (National Referral Mechanism) referral, which evidences multi agency concerns of exploitation. </a:t>
          </a:r>
          <a:endParaRPr lang="en-GB" dirty="0">
            <a:latin typeface="+mn-lt"/>
          </a:endParaRPr>
        </a:p>
      </dgm:t>
    </dgm:pt>
    <dgm:pt modelId="{F71E4DF5-CAA2-4F65-B9E6-4B630C088090}" type="parTrans" cxnId="{0D2B3383-5074-48F4-A123-85E2E31EA377}">
      <dgm:prSet/>
      <dgm:spPr/>
      <dgm:t>
        <a:bodyPr/>
        <a:lstStyle/>
        <a:p>
          <a:endParaRPr lang="en-GB"/>
        </a:p>
      </dgm:t>
    </dgm:pt>
    <dgm:pt modelId="{6AC7F8B3-6D13-4AF3-87E3-7C40A34A4A01}" type="sibTrans" cxnId="{0D2B3383-5074-48F4-A123-85E2E31EA377}">
      <dgm:prSet/>
      <dgm:spPr/>
      <dgm:t>
        <a:bodyPr/>
        <a:lstStyle/>
        <a:p>
          <a:endParaRPr lang="en-GB"/>
        </a:p>
      </dgm:t>
    </dgm:pt>
    <dgm:pt modelId="{82CE134D-052B-471F-B3D1-7C891235D388}">
      <dgm:prSet/>
      <dgm:spPr/>
      <dgm:t>
        <a:bodyPr/>
        <a:lstStyle/>
        <a:p>
          <a:endParaRPr lang="en-GB" sz="1500" dirty="0"/>
        </a:p>
      </dgm:t>
    </dgm:pt>
    <dgm:pt modelId="{33D12E29-761E-4BC6-B880-404056746439}" type="parTrans" cxnId="{BE168BB5-5EEF-4940-BEA2-581C0735AE43}">
      <dgm:prSet/>
      <dgm:spPr/>
      <dgm:t>
        <a:bodyPr/>
        <a:lstStyle/>
        <a:p>
          <a:endParaRPr lang="en-GB"/>
        </a:p>
      </dgm:t>
    </dgm:pt>
    <dgm:pt modelId="{A62C401D-AEB9-4AC0-915F-108C27E17746}" type="sibTrans" cxnId="{BE168BB5-5EEF-4940-BEA2-581C0735AE43}">
      <dgm:prSet/>
      <dgm:spPr/>
      <dgm:t>
        <a:bodyPr/>
        <a:lstStyle/>
        <a:p>
          <a:endParaRPr lang="en-GB"/>
        </a:p>
      </dgm:t>
    </dgm:pt>
    <dgm:pt modelId="{42BB2593-74B0-4E4B-9BE2-08764D570823}">
      <dgm:prSet custT="1"/>
      <dgm:spPr/>
      <dgm:t>
        <a:bodyPr/>
        <a:lstStyle/>
        <a:p>
          <a:r>
            <a:rPr lang="en-GB" sz="1400" dirty="0"/>
            <a:t>Information sharing amongst professionals is crucial and needs to be triangulated and considered alongside historical information to have a holistic picture of the presenting risks. The review highlighted that a multi-agency chronology would allow for greater understanding of the risks and gaps in intervention. </a:t>
          </a:r>
        </a:p>
      </dgm:t>
    </dgm:pt>
    <dgm:pt modelId="{D5A60B3B-4D13-4E76-AD1D-6649CD8580BD}" type="parTrans" cxnId="{CFF1CCAB-24CC-4EDC-895A-6FB8CB17420E}">
      <dgm:prSet/>
      <dgm:spPr/>
      <dgm:t>
        <a:bodyPr/>
        <a:lstStyle/>
        <a:p>
          <a:endParaRPr lang="en-GB"/>
        </a:p>
      </dgm:t>
    </dgm:pt>
    <dgm:pt modelId="{F5848DF8-7628-4AA0-9121-8950BD94B238}" type="sibTrans" cxnId="{CFF1CCAB-24CC-4EDC-895A-6FB8CB17420E}">
      <dgm:prSet/>
      <dgm:spPr/>
      <dgm:t>
        <a:bodyPr/>
        <a:lstStyle/>
        <a:p>
          <a:endParaRPr lang="en-GB"/>
        </a:p>
      </dgm:t>
    </dgm:pt>
    <dgm:pt modelId="{AEDFE45E-ABAC-48ED-A91F-B01F1E8B5CB7}">
      <dgm:prSet/>
      <dgm:spPr/>
      <dgm:t>
        <a:bodyPr/>
        <a:lstStyle/>
        <a:p>
          <a:r>
            <a:rPr lang="en-GB" dirty="0">
              <a:solidFill>
                <a:srgbClr val="171717"/>
              </a:solidFill>
              <a:effectLst/>
              <a:latin typeface="+mn-lt"/>
              <a:ea typeface="Calibri" panose="020F0502020204030204" pitchFamily="34" charset="0"/>
            </a:rPr>
            <a:t>There is a need for early intervention and understanding what diversionary provisions are in place to deter young people from engaging in crime but also </a:t>
          </a:r>
          <a:r>
            <a:rPr lang="en-GB" dirty="0">
              <a:solidFill>
                <a:srgbClr val="000000"/>
              </a:solidFill>
              <a:effectLst/>
              <a:latin typeface="+mn-lt"/>
              <a:ea typeface="Calibri" panose="020F0502020204030204" pitchFamily="34" charset="0"/>
            </a:rPr>
            <a:t>to prevent exploitative activity. </a:t>
          </a:r>
          <a:r>
            <a:rPr lang="en-GB" dirty="0">
              <a:solidFill>
                <a:srgbClr val="171717"/>
              </a:solidFill>
              <a:effectLst/>
              <a:latin typeface="+mn-lt"/>
              <a:ea typeface="Calibri" panose="020F0502020204030204" pitchFamily="34" charset="0"/>
            </a:rPr>
            <a:t>Where appropriate, agencies should avoid the criminalisation of young people and consider how any presenting risks can be managed through diversionary means prior to any escalation through the criminal justice process. </a:t>
          </a:r>
          <a:r>
            <a:rPr lang="en-GB" dirty="0">
              <a:latin typeface="+mn-lt"/>
            </a:rPr>
            <a:t> </a:t>
          </a:r>
        </a:p>
      </dgm:t>
    </dgm:pt>
    <dgm:pt modelId="{4B710588-7538-4375-9D74-75C6F7A10685}" type="parTrans" cxnId="{6E8CA8C8-85BF-402F-BFA1-6010102C7080}">
      <dgm:prSet/>
      <dgm:spPr/>
      <dgm:t>
        <a:bodyPr/>
        <a:lstStyle/>
        <a:p>
          <a:endParaRPr lang="en-GB"/>
        </a:p>
      </dgm:t>
    </dgm:pt>
    <dgm:pt modelId="{C3060B55-A02A-421E-8F23-7D31AA1F8316}" type="sibTrans" cxnId="{6E8CA8C8-85BF-402F-BFA1-6010102C7080}">
      <dgm:prSet/>
      <dgm:spPr/>
      <dgm:t>
        <a:bodyPr/>
        <a:lstStyle/>
        <a:p>
          <a:endParaRPr lang="en-GB"/>
        </a:p>
      </dgm:t>
    </dgm:pt>
    <dgm:pt modelId="{A3A12E89-CD29-42AE-95D5-BDD90ECE97EC}">
      <dgm:prSet custT="1"/>
      <dgm:spPr/>
      <dgm:t>
        <a:bodyPr/>
        <a:lstStyle/>
        <a:p>
          <a:r>
            <a:rPr lang="en-GB" sz="1400" dirty="0"/>
            <a:t>There is a need to ensure that all agencies hold the same information, and this is reflected across all systems to ensure the child’s plan is reflective of all known risks, this includes ensuring relevant professionals are invited to multi-agency meetings and minutes and actions are circulated in a timely manner. </a:t>
          </a:r>
        </a:p>
      </dgm:t>
    </dgm:pt>
    <dgm:pt modelId="{D511B0FA-7BFE-41D7-BBBA-776292F89E12}" type="parTrans" cxnId="{9A65E9AA-65A7-48A0-9AEC-182D9B1DEA17}">
      <dgm:prSet/>
      <dgm:spPr/>
      <dgm:t>
        <a:bodyPr/>
        <a:lstStyle/>
        <a:p>
          <a:endParaRPr lang="en-GB"/>
        </a:p>
      </dgm:t>
    </dgm:pt>
    <dgm:pt modelId="{3147C45C-0DF0-4646-836D-E0F379596F20}" type="sibTrans" cxnId="{9A65E9AA-65A7-48A0-9AEC-182D9B1DEA17}">
      <dgm:prSet/>
      <dgm:spPr/>
      <dgm:t>
        <a:bodyPr/>
        <a:lstStyle/>
        <a:p>
          <a:endParaRPr lang="en-GB"/>
        </a:p>
      </dgm:t>
    </dgm:pt>
    <dgm:pt modelId="{0DDAD031-5BE6-4683-9A5D-EB3D87DB442C}" type="pres">
      <dgm:prSet presAssocID="{657E6A2D-31C1-4711-986D-22827069D7EE}" presName="linear" presStyleCnt="0">
        <dgm:presLayoutVars>
          <dgm:dir/>
          <dgm:animLvl val="lvl"/>
          <dgm:resizeHandles val="exact"/>
        </dgm:presLayoutVars>
      </dgm:prSet>
      <dgm:spPr/>
    </dgm:pt>
    <dgm:pt modelId="{30DEE9DC-2D21-4FDA-B7DF-64F2268A2B6F}" type="pres">
      <dgm:prSet presAssocID="{73280B7E-03C6-4736-B477-8CC519FA9ED6}" presName="parentLin" presStyleCnt="0"/>
      <dgm:spPr/>
    </dgm:pt>
    <dgm:pt modelId="{02D629B2-1B05-4967-AA38-C663C2ED27D9}" type="pres">
      <dgm:prSet presAssocID="{73280B7E-03C6-4736-B477-8CC519FA9ED6}" presName="parentLeftMargin" presStyleLbl="node1" presStyleIdx="0" presStyleCnt="3"/>
      <dgm:spPr/>
    </dgm:pt>
    <dgm:pt modelId="{D0F09BA1-FB9D-40D4-ABD3-17EB6A11B19B}" type="pres">
      <dgm:prSet presAssocID="{73280B7E-03C6-4736-B477-8CC519FA9ED6}" presName="parentText" presStyleLbl="node1" presStyleIdx="0" presStyleCnt="3">
        <dgm:presLayoutVars>
          <dgm:chMax val="0"/>
          <dgm:bulletEnabled val="1"/>
        </dgm:presLayoutVars>
      </dgm:prSet>
      <dgm:spPr/>
    </dgm:pt>
    <dgm:pt modelId="{1871A4AB-A525-42A3-AC6F-82FA5F21BF36}" type="pres">
      <dgm:prSet presAssocID="{73280B7E-03C6-4736-B477-8CC519FA9ED6}" presName="negativeSpace" presStyleCnt="0"/>
      <dgm:spPr/>
    </dgm:pt>
    <dgm:pt modelId="{4ED7858E-2780-4578-9273-5F6A2ECC6955}" type="pres">
      <dgm:prSet presAssocID="{73280B7E-03C6-4736-B477-8CC519FA9ED6}" presName="childText" presStyleLbl="conFgAcc1" presStyleIdx="0" presStyleCnt="3">
        <dgm:presLayoutVars>
          <dgm:bulletEnabled val="1"/>
        </dgm:presLayoutVars>
      </dgm:prSet>
      <dgm:spPr/>
    </dgm:pt>
    <dgm:pt modelId="{8C3FEC74-8129-43A8-92C3-D2839629B93D}" type="pres">
      <dgm:prSet presAssocID="{6B9564CC-7662-490A-B740-A5DD802F4D64}" presName="spaceBetweenRectangles" presStyleCnt="0"/>
      <dgm:spPr/>
    </dgm:pt>
    <dgm:pt modelId="{8E67DB43-1BED-4F1B-AA17-028955295681}" type="pres">
      <dgm:prSet presAssocID="{DD451F78-E5FE-4E0B-8B95-43C6516D52A1}" presName="parentLin" presStyleCnt="0"/>
      <dgm:spPr/>
    </dgm:pt>
    <dgm:pt modelId="{C1AA8367-7B97-4382-8F83-84A9913B4565}" type="pres">
      <dgm:prSet presAssocID="{DD451F78-E5FE-4E0B-8B95-43C6516D52A1}" presName="parentLeftMargin" presStyleLbl="node1" presStyleIdx="0" presStyleCnt="3"/>
      <dgm:spPr/>
    </dgm:pt>
    <dgm:pt modelId="{E6422F23-31A7-4FA0-A4E6-404BB611FE0C}" type="pres">
      <dgm:prSet presAssocID="{DD451F78-E5FE-4E0B-8B95-43C6516D52A1}" presName="parentText" presStyleLbl="node1" presStyleIdx="1" presStyleCnt="3">
        <dgm:presLayoutVars>
          <dgm:chMax val="0"/>
          <dgm:bulletEnabled val="1"/>
        </dgm:presLayoutVars>
      </dgm:prSet>
      <dgm:spPr/>
    </dgm:pt>
    <dgm:pt modelId="{259940E3-23F1-4E3C-8A0B-E310C84814C5}" type="pres">
      <dgm:prSet presAssocID="{DD451F78-E5FE-4E0B-8B95-43C6516D52A1}" presName="negativeSpace" presStyleCnt="0"/>
      <dgm:spPr/>
    </dgm:pt>
    <dgm:pt modelId="{A733E9C9-7B7D-488D-8A10-5F2B63C1F67D}" type="pres">
      <dgm:prSet presAssocID="{DD451F78-E5FE-4E0B-8B95-43C6516D52A1}" presName="childText" presStyleLbl="conFgAcc1" presStyleIdx="1" presStyleCnt="3">
        <dgm:presLayoutVars>
          <dgm:bulletEnabled val="1"/>
        </dgm:presLayoutVars>
      </dgm:prSet>
      <dgm:spPr/>
    </dgm:pt>
    <dgm:pt modelId="{2A25E902-99D2-47C7-99B2-CB2B7AAA9FE2}" type="pres">
      <dgm:prSet presAssocID="{40E8377A-60AA-4138-AE89-C052C038FE3E}" presName="spaceBetweenRectangles" presStyleCnt="0"/>
      <dgm:spPr/>
    </dgm:pt>
    <dgm:pt modelId="{112F0C8F-8883-4934-9A62-B33D986E8199}" type="pres">
      <dgm:prSet presAssocID="{C8662E22-B592-4FC9-A38C-2699D780807D}" presName="parentLin" presStyleCnt="0"/>
      <dgm:spPr/>
    </dgm:pt>
    <dgm:pt modelId="{28265CB3-4034-4789-8613-97E52F8A8731}" type="pres">
      <dgm:prSet presAssocID="{C8662E22-B592-4FC9-A38C-2699D780807D}" presName="parentLeftMargin" presStyleLbl="node1" presStyleIdx="1" presStyleCnt="3"/>
      <dgm:spPr/>
    </dgm:pt>
    <dgm:pt modelId="{35B82343-8979-4205-81B1-37C6D444373B}" type="pres">
      <dgm:prSet presAssocID="{C8662E22-B592-4FC9-A38C-2699D780807D}" presName="parentText" presStyleLbl="node1" presStyleIdx="2" presStyleCnt="3">
        <dgm:presLayoutVars>
          <dgm:chMax val="0"/>
          <dgm:bulletEnabled val="1"/>
        </dgm:presLayoutVars>
      </dgm:prSet>
      <dgm:spPr/>
    </dgm:pt>
    <dgm:pt modelId="{BC42E0DF-92A3-4207-8588-AC3AFAFE7CAF}" type="pres">
      <dgm:prSet presAssocID="{C8662E22-B592-4FC9-A38C-2699D780807D}" presName="negativeSpace" presStyleCnt="0"/>
      <dgm:spPr/>
    </dgm:pt>
    <dgm:pt modelId="{065F53F6-3C23-4296-9E5A-CFE81906BCC0}" type="pres">
      <dgm:prSet presAssocID="{C8662E22-B592-4FC9-A38C-2699D780807D}" presName="childText" presStyleLbl="conFgAcc1" presStyleIdx="2" presStyleCnt="3">
        <dgm:presLayoutVars>
          <dgm:bulletEnabled val="1"/>
        </dgm:presLayoutVars>
      </dgm:prSet>
      <dgm:spPr/>
    </dgm:pt>
  </dgm:ptLst>
  <dgm:cxnLst>
    <dgm:cxn modelId="{58DEBD03-BCA4-4CC6-820E-9055DA9FFB8F}" srcId="{657E6A2D-31C1-4711-986D-22827069D7EE}" destId="{DD451F78-E5FE-4E0B-8B95-43C6516D52A1}" srcOrd="1" destOrd="0" parTransId="{A5B3D1B6-7B8E-48EA-9F81-D5798642533D}" sibTransId="{40E8377A-60AA-4138-AE89-C052C038FE3E}"/>
    <dgm:cxn modelId="{462A5005-24B7-4E01-97AF-11C86DDD1282}" type="presOf" srcId="{DD451F78-E5FE-4E0B-8B95-43C6516D52A1}" destId="{E6422F23-31A7-4FA0-A4E6-404BB611FE0C}" srcOrd="1" destOrd="0" presId="urn:microsoft.com/office/officeart/2005/8/layout/list1"/>
    <dgm:cxn modelId="{3E247A17-CB1A-4559-A201-CF59A3480AD7}" srcId="{657E6A2D-31C1-4711-986D-22827069D7EE}" destId="{73280B7E-03C6-4736-B477-8CC519FA9ED6}" srcOrd="0" destOrd="0" parTransId="{C3FF4FBB-4168-44FC-A00C-8A18BCC2C079}" sibTransId="{6B9564CC-7662-490A-B740-A5DD802F4D64}"/>
    <dgm:cxn modelId="{D60C632F-2CF4-49FD-BAEB-C8D24D8FC986}" type="presOf" srcId="{AEDFE45E-ABAC-48ED-A91F-B01F1E8B5CB7}" destId="{4ED7858E-2780-4578-9273-5F6A2ECC6955}" srcOrd="0" destOrd="0" presId="urn:microsoft.com/office/officeart/2005/8/layout/list1"/>
    <dgm:cxn modelId="{52F7B45E-AC03-44CC-ADB7-64E1EED06359}" srcId="{657E6A2D-31C1-4711-986D-22827069D7EE}" destId="{C8662E22-B592-4FC9-A38C-2699D780807D}" srcOrd="2" destOrd="0" parTransId="{715CDFDC-CF7D-4FAF-8742-3BDC43FEC242}" sibTransId="{CD3F6526-ECA7-4046-AF9C-4DB5CA0F71C0}"/>
    <dgm:cxn modelId="{E5EBBD44-C120-481B-8FEA-011A3E5E0039}" type="presOf" srcId="{42BB2593-74B0-4E4B-9BE2-08764D570823}" destId="{065F53F6-3C23-4296-9E5A-CFE81906BCC0}" srcOrd="0" destOrd="1" presId="urn:microsoft.com/office/officeart/2005/8/layout/list1"/>
    <dgm:cxn modelId="{6B333D47-6AE9-4EEF-998F-C8C592AB0102}" type="presOf" srcId="{73280B7E-03C6-4736-B477-8CC519FA9ED6}" destId="{D0F09BA1-FB9D-40D4-ABD3-17EB6A11B19B}" srcOrd="1" destOrd="0" presId="urn:microsoft.com/office/officeart/2005/8/layout/list1"/>
    <dgm:cxn modelId="{0548546E-1496-4E19-9E31-1186E37A817B}" type="presOf" srcId="{C8662E22-B592-4FC9-A38C-2699D780807D}" destId="{28265CB3-4034-4789-8613-97E52F8A8731}" srcOrd="0" destOrd="0" presId="urn:microsoft.com/office/officeart/2005/8/layout/list1"/>
    <dgm:cxn modelId="{2D46CF4E-7E3A-4866-8D2B-8DB54916E714}" type="presOf" srcId="{82CE134D-052B-471F-B3D1-7C891235D388}" destId="{065F53F6-3C23-4296-9E5A-CFE81906BCC0}" srcOrd="0" destOrd="0" presId="urn:microsoft.com/office/officeart/2005/8/layout/list1"/>
    <dgm:cxn modelId="{057B345A-9EE7-47E2-B3F2-2C8AB28A056B}" type="presOf" srcId="{A3A12E89-CD29-42AE-95D5-BDD90ECE97EC}" destId="{065F53F6-3C23-4296-9E5A-CFE81906BCC0}" srcOrd="0" destOrd="2" presId="urn:microsoft.com/office/officeart/2005/8/layout/list1"/>
    <dgm:cxn modelId="{0D2B3383-5074-48F4-A123-85E2E31EA377}" srcId="{DD451F78-E5FE-4E0B-8B95-43C6516D52A1}" destId="{E934AB75-223B-43BA-8D95-D83CB60D36E6}" srcOrd="0" destOrd="0" parTransId="{F71E4DF5-CAA2-4F65-B9E6-4B630C088090}" sibTransId="{6AC7F8B3-6D13-4AF3-87E3-7C40A34A4A01}"/>
    <dgm:cxn modelId="{2A27EA87-651C-4564-AFEB-339730FB0ADB}" type="presOf" srcId="{C8662E22-B592-4FC9-A38C-2699D780807D}" destId="{35B82343-8979-4205-81B1-37C6D444373B}" srcOrd="1" destOrd="0" presId="urn:microsoft.com/office/officeart/2005/8/layout/list1"/>
    <dgm:cxn modelId="{A3BC6D96-E6A3-464D-950B-5F80199893D7}" type="presOf" srcId="{E934AB75-223B-43BA-8D95-D83CB60D36E6}" destId="{A733E9C9-7B7D-488D-8A10-5F2B63C1F67D}" srcOrd="0" destOrd="0" presId="urn:microsoft.com/office/officeart/2005/8/layout/list1"/>
    <dgm:cxn modelId="{3917879F-904F-42ED-B0F2-1B4B96E3E255}" type="presOf" srcId="{DD451F78-E5FE-4E0B-8B95-43C6516D52A1}" destId="{C1AA8367-7B97-4382-8F83-84A9913B4565}" srcOrd="0" destOrd="0" presId="urn:microsoft.com/office/officeart/2005/8/layout/list1"/>
    <dgm:cxn modelId="{9A65E9AA-65A7-48A0-9AEC-182D9B1DEA17}" srcId="{C8662E22-B592-4FC9-A38C-2699D780807D}" destId="{A3A12E89-CD29-42AE-95D5-BDD90ECE97EC}" srcOrd="2" destOrd="0" parTransId="{D511B0FA-7BFE-41D7-BBBA-776292F89E12}" sibTransId="{3147C45C-0DF0-4646-836D-E0F379596F20}"/>
    <dgm:cxn modelId="{CFF1CCAB-24CC-4EDC-895A-6FB8CB17420E}" srcId="{C8662E22-B592-4FC9-A38C-2699D780807D}" destId="{42BB2593-74B0-4E4B-9BE2-08764D570823}" srcOrd="1" destOrd="0" parTransId="{D5A60B3B-4D13-4E76-AD1D-6649CD8580BD}" sibTransId="{F5848DF8-7628-4AA0-9121-8950BD94B238}"/>
    <dgm:cxn modelId="{BE168BB5-5EEF-4940-BEA2-581C0735AE43}" srcId="{C8662E22-B592-4FC9-A38C-2699D780807D}" destId="{82CE134D-052B-471F-B3D1-7C891235D388}" srcOrd="0" destOrd="0" parTransId="{33D12E29-761E-4BC6-B880-404056746439}" sibTransId="{A62C401D-AEB9-4AC0-915F-108C27E17746}"/>
    <dgm:cxn modelId="{6E8CA8C8-85BF-402F-BFA1-6010102C7080}" srcId="{73280B7E-03C6-4736-B477-8CC519FA9ED6}" destId="{AEDFE45E-ABAC-48ED-A91F-B01F1E8B5CB7}" srcOrd="0" destOrd="0" parTransId="{4B710588-7538-4375-9D74-75C6F7A10685}" sibTransId="{C3060B55-A02A-421E-8F23-7D31AA1F8316}"/>
    <dgm:cxn modelId="{A32F37E5-CE1B-4DEB-BE58-6985D665E01C}" type="presOf" srcId="{657E6A2D-31C1-4711-986D-22827069D7EE}" destId="{0DDAD031-5BE6-4683-9A5D-EB3D87DB442C}" srcOrd="0" destOrd="0" presId="urn:microsoft.com/office/officeart/2005/8/layout/list1"/>
    <dgm:cxn modelId="{C05BD0EA-01D8-4FC8-93D3-8FE81F859360}" type="presOf" srcId="{73280B7E-03C6-4736-B477-8CC519FA9ED6}" destId="{02D629B2-1B05-4967-AA38-C663C2ED27D9}" srcOrd="0" destOrd="0" presId="urn:microsoft.com/office/officeart/2005/8/layout/list1"/>
    <dgm:cxn modelId="{5D182970-AC16-466E-B690-AC1E55325FC4}" type="presParOf" srcId="{0DDAD031-5BE6-4683-9A5D-EB3D87DB442C}" destId="{30DEE9DC-2D21-4FDA-B7DF-64F2268A2B6F}" srcOrd="0" destOrd="0" presId="urn:microsoft.com/office/officeart/2005/8/layout/list1"/>
    <dgm:cxn modelId="{9A0B91F8-607F-4005-9A76-284C14D03DB1}" type="presParOf" srcId="{30DEE9DC-2D21-4FDA-B7DF-64F2268A2B6F}" destId="{02D629B2-1B05-4967-AA38-C663C2ED27D9}" srcOrd="0" destOrd="0" presId="urn:microsoft.com/office/officeart/2005/8/layout/list1"/>
    <dgm:cxn modelId="{7577D331-A188-4634-9556-18AF57607E7E}" type="presParOf" srcId="{30DEE9DC-2D21-4FDA-B7DF-64F2268A2B6F}" destId="{D0F09BA1-FB9D-40D4-ABD3-17EB6A11B19B}" srcOrd="1" destOrd="0" presId="urn:microsoft.com/office/officeart/2005/8/layout/list1"/>
    <dgm:cxn modelId="{7373ACF7-E1BC-4C9A-A881-E650E1AC198C}" type="presParOf" srcId="{0DDAD031-5BE6-4683-9A5D-EB3D87DB442C}" destId="{1871A4AB-A525-42A3-AC6F-82FA5F21BF36}" srcOrd="1" destOrd="0" presId="urn:microsoft.com/office/officeart/2005/8/layout/list1"/>
    <dgm:cxn modelId="{EAD06B58-81E0-4442-95C9-225001CBDF0A}" type="presParOf" srcId="{0DDAD031-5BE6-4683-9A5D-EB3D87DB442C}" destId="{4ED7858E-2780-4578-9273-5F6A2ECC6955}" srcOrd="2" destOrd="0" presId="urn:microsoft.com/office/officeart/2005/8/layout/list1"/>
    <dgm:cxn modelId="{01C26A37-96CB-47CF-9A0C-A1742921880D}" type="presParOf" srcId="{0DDAD031-5BE6-4683-9A5D-EB3D87DB442C}" destId="{8C3FEC74-8129-43A8-92C3-D2839629B93D}" srcOrd="3" destOrd="0" presId="urn:microsoft.com/office/officeart/2005/8/layout/list1"/>
    <dgm:cxn modelId="{7C6EDA82-47A7-44A1-845B-60A117F6B298}" type="presParOf" srcId="{0DDAD031-5BE6-4683-9A5D-EB3D87DB442C}" destId="{8E67DB43-1BED-4F1B-AA17-028955295681}" srcOrd="4" destOrd="0" presId="urn:microsoft.com/office/officeart/2005/8/layout/list1"/>
    <dgm:cxn modelId="{6A7A073A-F752-408D-A842-2BB2E4B617C7}" type="presParOf" srcId="{8E67DB43-1BED-4F1B-AA17-028955295681}" destId="{C1AA8367-7B97-4382-8F83-84A9913B4565}" srcOrd="0" destOrd="0" presId="urn:microsoft.com/office/officeart/2005/8/layout/list1"/>
    <dgm:cxn modelId="{D17C21EB-4B27-4D34-961B-76E9BC06B9B4}" type="presParOf" srcId="{8E67DB43-1BED-4F1B-AA17-028955295681}" destId="{E6422F23-31A7-4FA0-A4E6-404BB611FE0C}" srcOrd="1" destOrd="0" presId="urn:microsoft.com/office/officeart/2005/8/layout/list1"/>
    <dgm:cxn modelId="{016D08CE-4CD4-493C-B249-4B72025B4AB8}" type="presParOf" srcId="{0DDAD031-5BE6-4683-9A5D-EB3D87DB442C}" destId="{259940E3-23F1-4E3C-8A0B-E310C84814C5}" srcOrd="5" destOrd="0" presId="urn:microsoft.com/office/officeart/2005/8/layout/list1"/>
    <dgm:cxn modelId="{EF8B9FEE-C28D-4DC0-98FD-F15DDD085485}" type="presParOf" srcId="{0DDAD031-5BE6-4683-9A5D-EB3D87DB442C}" destId="{A733E9C9-7B7D-488D-8A10-5F2B63C1F67D}" srcOrd="6" destOrd="0" presId="urn:microsoft.com/office/officeart/2005/8/layout/list1"/>
    <dgm:cxn modelId="{20E5E147-2182-4996-8327-0C3A557D344E}" type="presParOf" srcId="{0DDAD031-5BE6-4683-9A5D-EB3D87DB442C}" destId="{2A25E902-99D2-47C7-99B2-CB2B7AAA9FE2}" srcOrd="7" destOrd="0" presId="urn:microsoft.com/office/officeart/2005/8/layout/list1"/>
    <dgm:cxn modelId="{3BC1BFEA-7977-4843-BF85-BB23813CD128}" type="presParOf" srcId="{0DDAD031-5BE6-4683-9A5D-EB3D87DB442C}" destId="{112F0C8F-8883-4934-9A62-B33D986E8199}" srcOrd="8" destOrd="0" presId="urn:microsoft.com/office/officeart/2005/8/layout/list1"/>
    <dgm:cxn modelId="{9A636462-D34D-4421-A3BC-2ABFECAED118}" type="presParOf" srcId="{112F0C8F-8883-4934-9A62-B33D986E8199}" destId="{28265CB3-4034-4789-8613-97E52F8A8731}" srcOrd="0" destOrd="0" presId="urn:microsoft.com/office/officeart/2005/8/layout/list1"/>
    <dgm:cxn modelId="{8C65D5AD-083B-4159-942B-8104CC65C742}" type="presParOf" srcId="{112F0C8F-8883-4934-9A62-B33D986E8199}" destId="{35B82343-8979-4205-81B1-37C6D444373B}" srcOrd="1" destOrd="0" presId="urn:microsoft.com/office/officeart/2005/8/layout/list1"/>
    <dgm:cxn modelId="{454FCEA0-D20A-4100-BD64-1A146A1A7551}" type="presParOf" srcId="{0DDAD031-5BE6-4683-9A5D-EB3D87DB442C}" destId="{BC42E0DF-92A3-4207-8588-AC3AFAFE7CAF}" srcOrd="9" destOrd="0" presId="urn:microsoft.com/office/officeart/2005/8/layout/list1"/>
    <dgm:cxn modelId="{BAB13ABB-2A1C-4162-826D-5E298429A770}" type="presParOf" srcId="{0DDAD031-5BE6-4683-9A5D-EB3D87DB442C}" destId="{065F53F6-3C23-4296-9E5A-CFE81906BCC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7E6A2D-31C1-4711-986D-22827069D7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3280B7E-03C6-4736-B477-8CC519FA9ED6}">
      <dgm:prSet phldrT="[Text]"/>
      <dgm:spPr/>
      <dgm:t>
        <a:bodyPr/>
        <a:lstStyle/>
        <a:p>
          <a:r>
            <a:rPr lang="en-GB" dirty="0"/>
            <a:t>Transition into adulthood </a:t>
          </a:r>
        </a:p>
      </dgm:t>
    </dgm:pt>
    <dgm:pt modelId="{C3FF4FBB-4168-44FC-A00C-8A18BCC2C079}" type="parTrans" cxnId="{3E247A17-CB1A-4559-A201-CF59A3480AD7}">
      <dgm:prSet/>
      <dgm:spPr/>
      <dgm:t>
        <a:bodyPr/>
        <a:lstStyle/>
        <a:p>
          <a:endParaRPr lang="en-GB"/>
        </a:p>
      </dgm:t>
    </dgm:pt>
    <dgm:pt modelId="{6B9564CC-7662-490A-B740-A5DD802F4D64}" type="sibTrans" cxnId="{3E247A17-CB1A-4559-A201-CF59A3480AD7}">
      <dgm:prSet/>
      <dgm:spPr/>
      <dgm:t>
        <a:bodyPr/>
        <a:lstStyle/>
        <a:p>
          <a:endParaRPr lang="en-GB"/>
        </a:p>
      </dgm:t>
    </dgm:pt>
    <dgm:pt modelId="{DD451F78-E5FE-4E0B-8B95-43C6516D52A1}">
      <dgm:prSet phldrT="[Text]"/>
      <dgm:spPr>
        <a:solidFill>
          <a:srgbClr val="7030A0"/>
        </a:solidFill>
      </dgm:spPr>
      <dgm:t>
        <a:bodyPr/>
        <a:lstStyle/>
        <a:p>
          <a:r>
            <a:rPr lang="en-GB" dirty="0"/>
            <a:t>Multi-agency risk management </a:t>
          </a:r>
        </a:p>
      </dgm:t>
    </dgm:pt>
    <dgm:pt modelId="{A5B3D1B6-7B8E-48EA-9F81-D5798642533D}" type="parTrans" cxnId="{58DEBD03-BCA4-4CC6-820E-9055DA9FFB8F}">
      <dgm:prSet/>
      <dgm:spPr/>
      <dgm:t>
        <a:bodyPr/>
        <a:lstStyle/>
        <a:p>
          <a:endParaRPr lang="en-GB"/>
        </a:p>
      </dgm:t>
    </dgm:pt>
    <dgm:pt modelId="{40E8377A-60AA-4138-AE89-C052C038FE3E}" type="sibTrans" cxnId="{58DEBD03-BCA4-4CC6-820E-9055DA9FFB8F}">
      <dgm:prSet/>
      <dgm:spPr/>
      <dgm:t>
        <a:bodyPr/>
        <a:lstStyle/>
        <a:p>
          <a:endParaRPr lang="en-GB"/>
        </a:p>
      </dgm:t>
    </dgm:pt>
    <dgm:pt modelId="{C8662E22-B592-4FC9-A38C-2699D780807D}">
      <dgm:prSet phldrT="[Text]"/>
      <dgm:spPr>
        <a:solidFill>
          <a:srgbClr val="00B0F0"/>
        </a:solidFill>
      </dgm:spPr>
      <dgm:t>
        <a:bodyPr/>
        <a:lstStyle/>
        <a:p>
          <a:r>
            <a:rPr lang="en-GB" dirty="0"/>
            <a:t>Relationship based practice </a:t>
          </a:r>
        </a:p>
      </dgm:t>
    </dgm:pt>
    <dgm:pt modelId="{715CDFDC-CF7D-4FAF-8742-3BDC43FEC242}" type="parTrans" cxnId="{52F7B45E-AC03-44CC-ADB7-64E1EED06359}">
      <dgm:prSet/>
      <dgm:spPr/>
      <dgm:t>
        <a:bodyPr/>
        <a:lstStyle/>
        <a:p>
          <a:endParaRPr lang="en-GB"/>
        </a:p>
      </dgm:t>
    </dgm:pt>
    <dgm:pt modelId="{CD3F6526-ECA7-4046-AF9C-4DB5CA0F71C0}" type="sibTrans" cxnId="{52F7B45E-AC03-44CC-ADB7-64E1EED06359}">
      <dgm:prSet/>
      <dgm:spPr/>
      <dgm:t>
        <a:bodyPr/>
        <a:lstStyle/>
        <a:p>
          <a:endParaRPr lang="en-GB"/>
        </a:p>
      </dgm:t>
    </dgm:pt>
    <dgm:pt modelId="{63ED0006-88B2-4F36-A5A2-98590BFF0D66}">
      <dgm:prSet/>
      <dgm:spPr/>
      <dgm:t>
        <a:bodyPr/>
        <a:lstStyle/>
        <a:p>
          <a:endParaRPr lang="en-GB" dirty="0"/>
        </a:p>
      </dgm:t>
    </dgm:pt>
    <dgm:pt modelId="{3F448FB1-3141-464C-B8AB-FB16DC1C1511}" type="parTrans" cxnId="{943B0706-80C2-45C0-80E5-670FEDCA7FC5}">
      <dgm:prSet/>
      <dgm:spPr/>
      <dgm:t>
        <a:bodyPr/>
        <a:lstStyle/>
        <a:p>
          <a:endParaRPr lang="en-GB"/>
        </a:p>
      </dgm:t>
    </dgm:pt>
    <dgm:pt modelId="{2540D7D0-39C8-4250-804D-C80B03133B77}" type="sibTrans" cxnId="{943B0706-80C2-45C0-80E5-670FEDCA7FC5}">
      <dgm:prSet/>
      <dgm:spPr/>
      <dgm:t>
        <a:bodyPr/>
        <a:lstStyle/>
        <a:p>
          <a:endParaRPr lang="en-GB"/>
        </a:p>
      </dgm:t>
    </dgm:pt>
    <dgm:pt modelId="{E934AB75-223B-43BA-8D95-D83CB60D36E6}">
      <dgm:prSet/>
      <dgm:spPr/>
      <dgm:t>
        <a:bodyPr/>
        <a:lstStyle/>
        <a:p>
          <a:endParaRPr lang="en-GB" dirty="0"/>
        </a:p>
      </dgm:t>
    </dgm:pt>
    <dgm:pt modelId="{F71E4DF5-CAA2-4F65-B9E6-4B630C088090}" type="parTrans" cxnId="{0D2B3383-5074-48F4-A123-85E2E31EA377}">
      <dgm:prSet/>
      <dgm:spPr/>
      <dgm:t>
        <a:bodyPr/>
        <a:lstStyle/>
        <a:p>
          <a:endParaRPr lang="en-GB"/>
        </a:p>
      </dgm:t>
    </dgm:pt>
    <dgm:pt modelId="{6AC7F8B3-6D13-4AF3-87E3-7C40A34A4A01}" type="sibTrans" cxnId="{0D2B3383-5074-48F4-A123-85E2E31EA377}">
      <dgm:prSet/>
      <dgm:spPr/>
      <dgm:t>
        <a:bodyPr/>
        <a:lstStyle/>
        <a:p>
          <a:endParaRPr lang="en-GB"/>
        </a:p>
      </dgm:t>
    </dgm:pt>
    <dgm:pt modelId="{49D1259B-E747-440E-A7EF-2F9F047FB0BD}">
      <dgm:prSet/>
      <dgm:spPr/>
      <dgm:t>
        <a:bodyPr/>
        <a:lstStyle/>
        <a:p>
          <a:r>
            <a:rPr lang="en-GB" dirty="0"/>
            <a:t>Thought should be given to the needs of young people as they approach a transitioning age and what professional support and intervention can be offered to them during this transition and into adulthood. This is crucial especially when concerns of exploitation are present and these risks continue into adulthood, given how many services and professionals are involved pre-adulthood and how we prepare young people for those changes in service provision and intervention.</a:t>
          </a:r>
          <a:r>
            <a:rPr lang="en-GB" b="1" dirty="0"/>
            <a:t> </a:t>
          </a:r>
          <a:endParaRPr lang="en-GB" dirty="0"/>
        </a:p>
      </dgm:t>
    </dgm:pt>
    <dgm:pt modelId="{C7362DEE-CEB5-4FD7-841E-125ABEAD381A}" type="parTrans" cxnId="{F2D28B9D-C07B-4634-BC69-AFD38E62377E}">
      <dgm:prSet/>
      <dgm:spPr/>
      <dgm:t>
        <a:bodyPr/>
        <a:lstStyle/>
        <a:p>
          <a:endParaRPr lang="en-GB"/>
        </a:p>
      </dgm:t>
    </dgm:pt>
    <dgm:pt modelId="{00F6515F-20BA-4294-B8CB-EE9EF6D36357}" type="sibTrans" cxnId="{F2D28B9D-C07B-4634-BC69-AFD38E62377E}">
      <dgm:prSet/>
      <dgm:spPr/>
      <dgm:t>
        <a:bodyPr/>
        <a:lstStyle/>
        <a:p>
          <a:endParaRPr lang="en-GB"/>
        </a:p>
      </dgm:t>
    </dgm:pt>
    <dgm:pt modelId="{7954CB43-8A2B-4320-8C86-DEC399221D13}">
      <dgm:prSet/>
      <dgm:spPr/>
      <dgm:t>
        <a:bodyPr/>
        <a:lstStyle/>
        <a:p>
          <a:r>
            <a:rPr lang="en-GB" dirty="0"/>
            <a:t>Multiagency risk management is required to ensure that safety planning is robust and coordinated between all agencies. Practitioners should consider utilising resources that are available as a preventative measure to risk manage high-risk young people, such as the use of voluntary tags. </a:t>
          </a:r>
        </a:p>
      </dgm:t>
    </dgm:pt>
    <dgm:pt modelId="{CED661A9-9E77-4762-BF20-1AA49F4D433C}" type="parTrans" cxnId="{96A5398D-8DCB-4CDC-9809-96055B15A81E}">
      <dgm:prSet/>
      <dgm:spPr/>
      <dgm:t>
        <a:bodyPr/>
        <a:lstStyle/>
        <a:p>
          <a:endParaRPr lang="en-GB"/>
        </a:p>
      </dgm:t>
    </dgm:pt>
    <dgm:pt modelId="{B07ABD07-8913-405B-B4F6-5D41B4A3FC4B}" type="sibTrans" cxnId="{96A5398D-8DCB-4CDC-9809-96055B15A81E}">
      <dgm:prSet/>
      <dgm:spPr/>
      <dgm:t>
        <a:bodyPr/>
        <a:lstStyle/>
        <a:p>
          <a:endParaRPr lang="en-GB"/>
        </a:p>
      </dgm:t>
    </dgm:pt>
    <dgm:pt modelId="{82CE134D-052B-471F-B3D1-7C891235D388}">
      <dgm:prSet/>
      <dgm:spPr/>
      <dgm:t>
        <a:bodyPr/>
        <a:lstStyle/>
        <a:p>
          <a:endParaRPr lang="en-GB" dirty="0">
            <a:latin typeface="+mn-lt"/>
          </a:endParaRPr>
        </a:p>
      </dgm:t>
    </dgm:pt>
    <dgm:pt modelId="{A62C401D-AEB9-4AC0-915F-108C27E17746}" type="sibTrans" cxnId="{BE168BB5-5EEF-4940-BEA2-581C0735AE43}">
      <dgm:prSet/>
      <dgm:spPr/>
      <dgm:t>
        <a:bodyPr/>
        <a:lstStyle/>
        <a:p>
          <a:endParaRPr lang="en-GB"/>
        </a:p>
      </dgm:t>
    </dgm:pt>
    <dgm:pt modelId="{33D12E29-761E-4BC6-B880-404056746439}" type="parTrans" cxnId="{BE168BB5-5EEF-4940-BEA2-581C0735AE43}">
      <dgm:prSet/>
      <dgm:spPr/>
      <dgm:t>
        <a:bodyPr/>
        <a:lstStyle/>
        <a:p>
          <a:endParaRPr lang="en-GB"/>
        </a:p>
      </dgm:t>
    </dgm:pt>
    <dgm:pt modelId="{0398772A-A4E4-470E-8A60-63A4185B8FF6}">
      <dgm:prSet/>
      <dgm:spPr/>
      <dgm:t>
        <a:bodyPr/>
        <a:lstStyle/>
        <a:p>
          <a:r>
            <a:rPr lang="en-GB" dirty="0">
              <a:solidFill>
                <a:srgbClr val="171717"/>
              </a:solidFill>
              <a:effectLst/>
              <a:latin typeface="+mn-lt"/>
              <a:ea typeface="Times New Roman" panose="02020603050405020304" pitchFamily="18" charset="0"/>
              <a:cs typeface="Calibri" panose="020F0502020204030204" pitchFamily="34" charset="0"/>
            </a:rPr>
            <a:t>The review highlighted there were challenges in changes in workers which had impacted on engagement and intervention, and the challenges this presents when young people need to rebuild relationships and re-tell their experiences. This subsequently can impact upon a practitioners’ understanding of presenting risks in line with historical context. Where possible it is crucial to have strong handover arrangements in place and exit strategies to allow interim safety planning and closure for young people, this should also be inclusive of family networks.</a:t>
          </a:r>
          <a:endParaRPr lang="en-GB" dirty="0">
            <a:latin typeface="+mn-lt"/>
          </a:endParaRPr>
        </a:p>
      </dgm:t>
    </dgm:pt>
    <dgm:pt modelId="{B0C1142D-DF11-485B-8E2A-33ABE4F99841}" type="sibTrans" cxnId="{D00C8DDD-1A77-41EA-AF74-9D55B0E46B18}">
      <dgm:prSet/>
      <dgm:spPr/>
      <dgm:t>
        <a:bodyPr/>
        <a:lstStyle/>
        <a:p>
          <a:endParaRPr lang="en-GB"/>
        </a:p>
      </dgm:t>
    </dgm:pt>
    <dgm:pt modelId="{9EBF1F21-EA71-4E2C-9324-5BEF3864E99C}" type="parTrans" cxnId="{D00C8DDD-1A77-41EA-AF74-9D55B0E46B18}">
      <dgm:prSet/>
      <dgm:spPr/>
      <dgm:t>
        <a:bodyPr/>
        <a:lstStyle/>
        <a:p>
          <a:endParaRPr lang="en-GB"/>
        </a:p>
      </dgm:t>
    </dgm:pt>
    <dgm:pt modelId="{8CC57413-18BD-452D-B611-C87333B90EF8}">
      <dgm:prSet/>
      <dgm:spPr/>
      <dgm:t>
        <a:bodyPr/>
        <a:lstStyle/>
        <a:p>
          <a:endParaRPr lang="en-GB" dirty="0"/>
        </a:p>
      </dgm:t>
    </dgm:pt>
    <dgm:pt modelId="{96B0A410-472A-4B81-B76E-C47BB951B1CD}" type="sibTrans" cxnId="{101F8E42-77DC-4452-BF9F-D050DFC30E8F}">
      <dgm:prSet/>
      <dgm:spPr/>
      <dgm:t>
        <a:bodyPr/>
        <a:lstStyle/>
        <a:p>
          <a:endParaRPr lang="en-GB"/>
        </a:p>
      </dgm:t>
    </dgm:pt>
    <dgm:pt modelId="{882FA0C3-D225-463E-BCC7-1EBE4ECA41B7}" type="parTrans" cxnId="{101F8E42-77DC-4452-BF9F-D050DFC30E8F}">
      <dgm:prSet/>
      <dgm:spPr/>
      <dgm:t>
        <a:bodyPr/>
        <a:lstStyle/>
        <a:p>
          <a:endParaRPr lang="en-GB"/>
        </a:p>
      </dgm:t>
    </dgm:pt>
    <dgm:pt modelId="{D54ADD62-A2BC-4EE3-8130-08899BE9153B}">
      <dgm:prSet/>
      <dgm:spPr/>
      <dgm:t>
        <a:bodyPr/>
        <a:lstStyle/>
        <a:p>
          <a:r>
            <a:rPr lang="en-GB" dirty="0"/>
            <a:t>It is also imperative that we consider what measures can be utilised for disrupting adults who are exploiting young people - please see resources sections for disruption toolkit.   </a:t>
          </a:r>
        </a:p>
      </dgm:t>
    </dgm:pt>
    <dgm:pt modelId="{911E1BE6-2A3C-4FBF-8DBE-B56F42422254}" type="parTrans" cxnId="{52F1ECC7-E59E-41C2-8683-DB8722B2F45A}">
      <dgm:prSet/>
      <dgm:spPr/>
    </dgm:pt>
    <dgm:pt modelId="{AEF6450C-590F-451D-B20B-D5D08EE65BDC}" type="sibTrans" cxnId="{52F1ECC7-E59E-41C2-8683-DB8722B2F45A}">
      <dgm:prSet/>
      <dgm:spPr/>
    </dgm:pt>
    <dgm:pt modelId="{0A8D33AA-72A0-4B97-B3BF-A7CC6049969D}">
      <dgm:prSet/>
      <dgm:spPr/>
      <dgm:t>
        <a:bodyPr/>
        <a:lstStyle/>
        <a:p>
          <a:r>
            <a:rPr lang="en-GB" dirty="0"/>
            <a:t>When children are missing there is a need to ensure that once returned, this is to a place of safety, or into the care of an appropriate adult. Missing Person Philomena forms need to be updated and shared and include current information regarding associates, risks, and any relevant information as to possible whereabouts. </a:t>
          </a:r>
        </a:p>
      </dgm:t>
    </dgm:pt>
    <dgm:pt modelId="{776F79FA-09E3-481B-986C-C8FC771E64B6}" type="parTrans" cxnId="{41D68062-513A-43AE-993F-E6604119CD76}">
      <dgm:prSet/>
      <dgm:spPr/>
    </dgm:pt>
    <dgm:pt modelId="{C98242A8-9B14-457C-A0E2-4414DC67BE40}" type="sibTrans" cxnId="{41D68062-513A-43AE-993F-E6604119CD76}">
      <dgm:prSet/>
      <dgm:spPr/>
    </dgm:pt>
    <dgm:pt modelId="{0DDAD031-5BE6-4683-9A5D-EB3D87DB442C}" type="pres">
      <dgm:prSet presAssocID="{657E6A2D-31C1-4711-986D-22827069D7EE}" presName="linear" presStyleCnt="0">
        <dgm:presLayoutVars>
          <dgm:dir/>
          <dgm:animLvl val="lvl"/>
          <dgm:resizeHandles val="exact"/>
        </dgm:presLayoutVars>
      </dgm:prSet>
      <dgm:spPr/>
    </dgm:pt>
    <dgm:pt modelId="{30DEE9DC-2D21-4FDA-B7DF-64F2268A2B6F}" type="pres">
      <dgm:prSet presAssocID="{73280B7E-03C6-4736-B477-8CC519FA9ED6}" presName="parentLin" presStyleCnt="0"/>
      <dgm:spPr/>
    </dgm:pt>
    <dgm:pt modelId="{02D629B2-1B05-4967-AA38-C663C2ED27D9}" type="pres">
      <dgm:prSet presAssocID="{73280B7E-03C6-4736-B477-8CC519FA9ED6}" presName="parentLeftMargin" presStyleLbl="node1" presStyleIdx="0" presStyleCnt="3"/>
      <dgm:spPr/>
    </dgm:pt>
    <dgm:pt modelId="{D0F09BA1-FB9D-40D4-ABD3-17EB6A11B19B}" type="pres">
      <dgm:prSet presAssocID="{73280B7E-03C6-4736-B477-8CC519FA9ED6}" presName="parentText" presStyleLbl="node1" presStyleIdx="0" presStyleCnt="3">
        <dgm:presLayoutVars>
          <dgm:chMax val="0"/>
          <dgm:bulletEnabled val="1"/>
        </dgm:presLayoutVars>
      </dgm:prSet>
      <dgm:spPr/>
    </dgm:pt>
    <dgm:pt modelId="{1871A4AB-A525-42A3-AC6F-82FA5F21BF36}" type="pres">
      <dgm:prSet presAssocID="{73280B7E-03C6-4736-B477-8CC519FA9ED6}" presName="negativeSpace" presStyleCnt="0"/>
      <dgm:spPr/>
    </dgm:pt>
    <dgm:pt modelId="{4ED7858E-2780-4578-9273-5F6A2ECC6955}" type="pres">
      <dgm:prSet presAssocID="{73280B7E-03C6-4736-B477-8CC519FA9ED6}" presName="childText" presStyleLbl="conFgAcc1" presStyleIdx="0" presStyleCnt="3">
        <dgm:presLayoutVars>
          <dgm:bulletEnabled val="1"/>
        </dgm:presLayoutVars>
      </dgm:prSet>
      <dgm:spPr/>
    </dgm:pt>
    <dgm:pt modelId="{8C3FEC74-8129-43A8-92C3-D2839629B93D}" type="pres">
      <dgm:prSet presAssocID="{6B9564CC-7662-490A-B740-A5DD802F4D64}" presName="spaceBetweenRectangles" presStyleCnt="0"/>
      <dgm:spPr/>
    </dgm:pt>
    <dgm:pt modelId="{8E67DB43-1BED-4F1B-AA17-028955295681}" type="pres">
      <dgm:prSet presAssocID="{DD451F78-E5FE-4E0B-8B95-43C6516D52A1}" presName="parentLin" presStyleCnt="0"/>
      <dgm:spPr/>
    </dgm:pt>
    <dgm:pt modelId="{C1AA8367-7B97-4382-8F83-84A9913B4565}" type="pres">
      <dgm:prSet presAssocID="{DD451F78-E5FE-4E0B-8B95-43C6516D52A1}" presName="parentLeftMargin" presStyleLbl="node1" presStyleIdx="0" presStyleCnt="3"/>
      <dgm:spPr/>
    </dgm:pt>
    <dgm:pt modelId="{E6422F23-31A7-4FA0-A4E6-404BB611FE0C}" type="pres">
      <dgm:prSet presAssocID="{DD451F78-E5FE-4E0B-8B95-43C6516D52A1}" presName="parentText" presStyleLbl="node1" presStyleIdx="1" presStyleCnt="3">
        <dgm:presLayoutVars>
          <dgm:chMax val="0"/>
          <dgm:bulletEnabled val="1"/>
        </dgm:presLayoutVars>
      </dgm:prSet>
      <dgm:spPr/>
    </dgm:pt>
    <dgm:pt modelId="{259940E3-23F1-4E3C-8A0B-E310C84814C5}" type="pres">
      <dgm:prSet presAssocID="{DD451F78-E5FE-4E0B-8B95-43C6516D52A1}" presName="negativeSpace" presStyleCnt="0"/>
      <dgm:spPr/>
    </dgm:pt>
    <dgm:pt modelId="{A733E9C9-7B7D-488D-8A10-5F2B63C1F67D}" type="pres">
      <dgm:prSet presAssocID="{DD451F78-E5FE-4E0B-8B95-43C6516D52A1}" presName="childText" presStyleLbl="conFgAcc1" presStyleIdx="1" presStyleCnt="3">
        <dgm:presLayoutVars>
          <dgm:bulletEnabled val="1"/>
        </dgm:presLayoutVars>
      </dgm:prSet>
      <dgm:spPr/>
    </dgm:pt>
    <dgm:pt modelId="{2A25E902-99D2-47C7-99B2-CB2B7AAA9FE2}" type="pres">
      <dgm:prSet presAssocID="{40E8377A-60AA-4138-AE89-C052C038FE3E}" presName="spaceBetweenRectangles" presStyleCnt="0"/>
      <dgm:spPr/>
    </dgm:pt>
    <dgm:pt modelId="{112F0C8F-8883-4934-9A62-B33D986E8199}" type="pres">
      <dgm:prSet presAssocID="{C8662E22-B592-4FC9-A38C-2699D780807D}" presName="parentLin" presStyleCnt="0"/>
      <dgm:spPr/>
    </dgm:pt>
    <dgm:pt modelId="{28265CB3-4034-4789-8613-97E52F8A8731}" type="pres">
      <dgm:prSet presAssocID="{C8662E22-B592-4FC9-A38C-2699D780807D}" presName="parentLeftMargin" presStyleLbl="node1" presStyleIdx="1" presStyleCnt="3"/>
      <dgm:spPr/>
    </dgm:pt>
    <dgm:pt modelId="{35B82343-8979-4205-81B1-37C6D444373B}" type="pres">
      <dgm:prSet presAssocID="{C8662E22-B592-4FC9-A38C-2699D780807D}" presName="parentText" presStyleLbl="node1" presStyleIdx="2" presStyleCnt="3">
        <dgm:presLayoutVars>
          <dgm:chMax val="0"/>
          <dgm:bulletEnabled val="1"/>
        </dgm:presLayoutVars>
      </dgm:prSet>
      <dgm:spPr/>
    </dgm:pt>
    <dgm:pt modelId="{BC42E0DF-92A3-4207-8588-AC3AFAFE7CAF}" type="pres">
      <dgm:prSet presAssocID="{C8662E22-B592-4FC9-A38C-2699D780807D}" presName="negativeSpace" presStyleCnt="0"/>
      <dgm:spPr/>
    </dgm:pt>
    <dgm:pt modelId="{065F53F6-3C23-4296-9E5A-CFE81906BCC0}" type="pres">
      <dgm:prSet presAssocID="{C8662E22-B592-4FC9-A38C-2699D780807D}" presName="childText" presStyleLbl="conFgAcc1" presStyleIdx="2" presStyleCnt="3">
        <dgm:presLayoutVars>
          <dgm:bulletEnabled val="1"/>
        </dgm:presLayoutVars>
      </dgm:prSet>
      <dgm:spPr/>
    </dgm:pt>
  </dgm:ptLst>
  <dgm:cxnLst>
    <dgm:cxn modelId="{58DEBD03-BCA4-4CC6-820E-9055DA9FFB8F}" srcId="{657E6A2D-31C1-4711-986D-22827069D7EE}" destId="{DD451F78-E5FE-4E0B-8B95-43C6516D52A1}" srcOrd="1" destOrd="0" parTransId="{A5B3D1B6-7B8E-48EA-9F81-D5798642533D}" sibTransId="{40E8377A-60AA-4138-AE89-C052C038FE3E}"/>
    <dgm:cxn modelId="{462A5005-24B7-4E01-97AF-11C86DDD1282}" type="presOf" srcId="{DD451F78-E5FE-4E0B-8B95-43C6516D52A1}" destId="{E6422F23-31A7-4FA0-A4E6-404BB611FE0C}" srcOrd="1" destOrd="0" presId="urn:microsoft.com/office/officeart/2005/8/layout/list1"/>
    <dgm:cxn modelId="{943B0706-80C2-45C0-80E5-670FEDCA7FC5}" srcId="{73280B7E-03C6-4736-B477-8CC519FA9ED6}" destId="{63ED0006-88B2-4F36-A5A2-98590BFF0D66}" srcOrd="0" destOrd="0" parTransId="{3F448FB1-3141-464C-B8AB-FB16DC1C1511}" sibTransId="{2540D7D0-39C8-4250-804D-C80B03133B77}"/>
    <dgm:cxn modelId="{C7CFC609-E9D7-4C02-9279-BE21A9C0147D}" type="presOf" srcId="{8CC57413-18BD-452D-B611-C87333B90EF8}" destId="{065F53F6-3C23-4296-9E5A-CFE81906BCC0}" srcOrd="0" destOrd="2" presId="urn:microsoft.com/office/officeart/2005/8/layout/list1"/>
    <dgm:cxn modelId="{77802513-43B7-4F6B-A21F-32B0306487C3}" type="presOf" srcId="{0398772A-A4E4-470E-8A60-63A4185B8FF6}" destId="{065F53F6-3C23-4296-9E5A-CFE81906BCC0}" srcOrd="0" destOrd="1" presId="urn:microsoft.com/office/officeart/2005/8/layout/list1"/>
    <dgm:cxn modelId="{3E247A17-CB1A-4559-A201-CF59A3480AD7}" srcId="{657E6A2D-31C1-4711-986D-22827069D7EE}" destId="{73280B7E-03C6-4736-B477-8CC519FA9ED6}" srcOrd="0" destOrd="0" parTransId="{C3FF4FBB-4168-44FC-A00C-8A18BCC2C079}" sibTransId="{6B9564CC-7662-490A-B740-A5DD802F4D64}"/>
    <dgm:cxn modelId="{E4250F19-FFC7-4829-B3F2-BD0A7DD024AF}" type="presOf" srcId="{D54ADD62-A2BC-4EE3-8130-08899BE9153B}" destId="{A733E9C9-7B7D-488D-8A10-5F2B63C1F67D}" srcOrd="0" destOrd="2" presId="urn:microsoft.com/office/officeart/2005/8/layout/list1"/>
    <dgm:cxn modelId="{DF1D065C-CE9D-4491-B8D5-972A644C9CF0}" type="presOf" srcId="{0A8D33AA-72A0-4B97-B3BF-A7CC6049969D}" destId="{A733E9C9-7B7D-488D-8A10-5F2B63C1F67D}" srcOrd="0" destOrd="3" presId="urn:microsoft.com/office/officeart/2005/8/layout/list1"/>
    <dgm:cxn modelId="{52F7B45E-AC03-44CC-ADB7-64E1EED06359}" srcId="{657E6A2D-31C1-4711-986D-22827069D7EE}" destId="{C8662E22-B592-4FC9-A38C-2699D780807D}" srcOrd="2" destOrd="0" parTransId="{715CDFDC-CF7D-4FAF-8742-3BDC43FEC242}" sibTransId="{CD3F6526-ECA7-4046-AF9C-4DB5CA0F71C0}"/>
    <dgm:cxn modelId="{4558C741-A346-4A79-9028-3DA18CBBC2EA}" type="presOf" srcId="{63ED0006-88B2-4F36-A5A2-98590BFF0D66}" destId="{4ED7858E-2780-4578-9273-5F6A2ECC6955}" srcOrd="0" destOrd="0" presId="urn:microsoft.com/office/officeart/2005/8/layout/list1"/>
    <dgm:cxn modelId="{41D68062-513A-43AE-993F-E6604119CD76}" srcId="{DD451F78-E5FE-4E0B-8B95-43C6516D52A1}" destId="{0A8D33AA-72A0-4B97-B3BF-A7CC6049969D}" srcOrd="3" destOrd="0" parTransId="{776F79FA-09E3-481B-986C-C8FC771E64B6}" sibTransId="{C98242A8-9B14-457C-A0E2-4414DC67BE40}"/>
    <dgm:cxn modelId="{101F8E42-77DC-4452-BF9F-D050DFC30E8F}" srcId="{C8662E22-B592-4FC9-A38C-2699D780807D}" destId="{8CC57413-18BD-452D-B611-C87333B90EF8}" srcOrd="2" destOrd="0" parTransId="{882FA0C3-D225-463E-BCC7-1EBE4ECA41B7}" sibTransId="{96B0A410-472A-4B81-B76E-C47BB951B1CD}"/>
    <dgm:cxn modelId="{6B333D47-6AE9-4EEF-998F-C8C592AB0102}" type="presOf" srcId="{73280B7E-03C6-4736-B477-8CC519FA9ED6}" destId="{D0F09BA1-FB9D-40D4-ABD3-17EB6A11B19B}" srcOrd="1" destOrd="0" presId="urn:microsoft.com/office/officeart/2005/8/layout/list1"/>
    <dgm:cxn modelId="{0548546E-1496-4E19-9E31-1186E37A817B}" type="presOf" srcId="{C8662E22-B592-4FC9-A38C-2699D780807D}" destId="{28265CB3-4034-4789-8613-97E52F8A8731}" srcOrd="0" destOrd="0" presId="urn:microsoft.com/office/officeart/2005/8/layout/list1"/>
    <dgm:cxn modelId="{2D46CF4E-7E3A-4866-8D2B-8DB54916E714}" type="presOf" srcId="{82CE134D-052B-471F-B3D1-7C891235D388}" destId="{065F53F6-3C23-4296-9E5A-CFE81906BCC0}" srcOrd="0" destOrd="0" presId="urn:microsoft.com/office/officeart/2005/8/layout/list1"/>
    <dgm:cxn modelId="{CD1DB778-49B3-44B9-9F7D-592BD1C90809}" type="presOf" srcId="{49D1259B-E747-440E-A7EF-2F9F047FB0BD}" destId="{4ED7858E-2780-4578-9273-5F6A2ECC6955}" srcOrd="0" destOrd="1" presId="urn:microsoft.com/office/officeart/2005/8/layout/list1"/>
    <dgm:cxn modelId="{0D2B3383-5074-48F4-A123-85E2E31EA377}" srcId="{DD451F78-E5FE-4E0B-8B95-43C6516D52A1}" destId="{E934AB75-223B-43BA-8D95-D83CB60D36E6}" srcOrd="0" destOrd="0" parTransId="{F71E4DF5-CAA2-4F65-B9E6-4B630C088090}" sibTransId="{6AC7F8B3-6D13-4AF3-87E3-7C40A34A4A01}"/>
    <dgm:cxn modelId="{2A27EA87-651C-4564-AFEB-339730FB0ADB}" type="presOf" srcId="{C8662E22-B592-4FC9-A38C-2699D780807D}" destId="{35B82343-8979-4205-81B1-37C6D444373B}" srcOrd="1" destOrd="0" presId="urn:microsoft.com/office/officeart/2005/8/layout/list1"/>
    <dgm:cxn modelId="{96A5398D-8DCB-4CDC-9809-96055B15A81E}" srcId="{DD451F78-E5FE-4E0B-8B95-43C6516D52A1}" destId="{7954CB43-8A2B-4320-8C86-DEC399221D13}" srcOrd="1" destOrd="0" parTransId="{CED661A9-9E77-4762-BF20-1AA49F4D433C}" sibTransId="{B07ABD07-8913-405B-B4F6-5D41B4A3FC4B}"/>
    <dgm:cxn modelId="{A3BC6D96-E6A3-464D-950B-5F80199893D7}" type="presOf" srcId="{E934AB75-223B-43BA-8D95-D83CB60D36E6}" destId="{A733E9C9-7B7D-488D-8A10-5F2B63C1F67D}" srcOrd="0" destOrd="0" presId="urn:microsoft.com/office/officeart/2005/8/layout/list1"/>
    <dgm:cxn modelId="{F2D28B9D-C07B-4634-BC69-AFD38E62377E}" srcId="{73280B7E-03C6-4736-B477-8CC519FA9ED6}" destId="{49D1259B-E747-440E-A7EF-2F9F047FB0BD}" srcOrd="1" destOrd="0" parTransId="{C7362DEE-CEB5-4FD7-841E-125ABEAD381A}" sibTransId="{00F6515F-20BA-4294-B8CB-EE9EF6D36357}"/>
    <dgm:cxn modelId="{3917879F-904F-42ED-B0F2-1B4B96E3E255}" type="presOf" srcId="{DD451F78-E5FE-4E0B-8B95-43C6516D52A1}" destId="{C1AA8367-7B97-4382-8F83-84A9913B4565}" srcOrd="0" destOrd="0" presId="urn:microsoft.com/office/officeart/2005/8/layout/list1"/>
    <dgm:cxn modelId="{BE168BB5-5EEF-4940-BEA2-581C0735AE43}" srcId="{C8662E22-B592-4FC9-A38C-2699D780807D}" destId="{82CE134D-052B-471F-B3D1-7C891235D388}" srcOrd="0" destOrd="0" parTransId="{33D12E29-761E-4BC6-B880-404056746439}" sibTransId="{A62C401D-AEB9-4AC0-915F-108C27E17746}"/>
    <dgm:cxn modelId="{52F1ECC7-E59E-41C2-8683-DB8722B2F45A}" srcId="{DD451F78-E5FE-4E0B-8B95-43C6516D52A1}" destId="{D54ADD62-A2BC-4EE3-8130-08899BE9153B}" srcOrd="2" destOrd="0" parTransId="{911E1BE6-2A3C-4FBF-8DBE-B56F42422254}" sibTransId="{AEF6450C-590F-451D-B20B-D5D08EE65BDC}"/>
    <dgm:cxn modelId="{D00C8DDD-1A77-41EA-AF74-9D55B0E46B18}" srcId="{C8662E22-B592-4FC9-A38C-2699D780807D}" destId="{0398772A-A4E4-470E-8A60-63A4185B8FF6}" srcOrd="1" destOrd="0" parTransId="{9EBF1F21-EA71-4E2C-9324-5BEF3864E99C}" sibTransId="{B0C1142D-DF11-485B-8E2A-33ABE4F99841}"/>
    <dgm:cxn modelId="{A32F37E5-CE1B-4DEB-BE58-6985D665E01C}" type="presOf" srcId="{657E6A2D-31C1-4711-986D-22827069D7EE}" destId="{0DDAD031-5BE6-4683-9A5D-EB3D87DB442C}" srcOrd="0" destOrd="0" presId="urn:microsoft.com/office/officeart/2005/8/layout/list1"/>
    <dgm:cxn modelId="{C05BD0EA-01D8-4FC8-93D3-8FE81F859360}" type="presOf" srcId="{73280B7E-03C6-4736-B477-8CC519FA9ED6}" destId="{02D629B2-1B05-4967-AA38-C663C2ED27D9}" srcOrd="0" destOrd="0" presId="urn:microsoft.com/office/officeart/2005/8/layout/list1"/>
    <dgm:cxn modelId="{3CE77FFA-BFC1-499C-90B3-234457F39D4C}" type="presOf" srcId="{7954CB43-8A2B-4320-8C86-DEC399221D13}" destId="{A733E9C9-7B7D-488D-8A10-5F2B63C1F67D}" srcOrd="0" destOrd="1" presId="urn:microsoft.com/office/officeart/2005/8/layout/list1"/>
    <dgm:cxn modelId="{5D182970-AC16-466E-B690-AC1E55325FC4}" type="presParOf" srcId="{0DDAD031-5BE6-4683-9A5D-EB3D87DB442C}" destId="{30DEE9DC-2D21-4FDA-B7DF-64F2268A2B6F}" srcOrd="0" destOrd="0" presId="urn:microsoft.com/office/officeart/2005/8/layout/list1"/>
    <dgm:cxn modelId="{9A0B91F8-607F-4005-9A76-284C14D03DB1}" type="presParOf" srcId="{30DEE9DC-2D21-4FDA-B7DF-64F2268A2B6F}" destId="{02D629B2-1B05-4967-AA38-C663C2ED27D9}" srcOrd="0" destOrd="0" presId="urn:microsoft.com/office/officeart/2005/8/layout/list1"/>
    <dgm:cxn modelId="{7577D331-A188-4634-9556-18AF57607E7E}" type="presParOf" srcId="{30DEE9DC-2D21-4FDA-B7DF-64F2268A2B6F}" destId="{D0F09BA1-FB9D-40D4-ABD3-17EB6A11B19B}" srcOrd="1" destOrd="0" presId="urn:microsoft.com/office/officeart/2005/8/layout/list1"/>
    <dgm:cxn modelId="{7373ACF7-E1BC-4C9A-A881-E650E1AC198C}" type="presParOf" srcId="{0DDAD031-5BE6-4683-9A5D-EB3D87DB442C}" destId="{1871A4AB-A525-42A3-AC6F-82FA5F21BF36}" srcOrd="1" destOrd="0" presId="urn:microsoft.com/office/officeart/2005/8/layout/list1"/>
    <dgm:cxn modelId="{EAD06B58-81E0-4442-95C9-225001CBDF0A}" type="presParOf" srcId="{0DDAD031-5BE6-4683-9A5D-EB3D87DB442C}" destId="{4ED7858E-2780-4578-9273-5F6A2ECC6955}" srcOrd="2" destOrd="0" presId="urn:microsoft.com/office/officeart/2005/8/layout/list1"/>
    <dgm:cxn modelId="{01C26A37-96CB-47CF-9A0C-A1742921880D}" type="presParOf" srcId="{0DDAD031-5BE6-4683-9A5D-EB3D87DB442C}" destId="{8C3FEC74-8129-43A8-92C3-D2839629B93D}" srcOrd="3" destOrd="0" presId="urn:microsoft.com/office/officeart/2005/8/layout/list1"/>
    <dgm:cxn modelId="{7C6EDA82-47A7-44A1-845B-60A117F6B298}" type="presParOf" srcId="{0DDAD031-5BE6-4683-9A5D-EB3D87DB442C}" destId="{8E67DB43-1BED-4F1B-AA17-028955295681}" srcOrd="4" destOrd="0" presId="urn:microsoft.com/office/officeart/2005/8/layout/list1"/>
    <dgm:cxn modelId="{6A7A073A-F752-408D-A842-2BB2E4B617C7}" type="presParOf" srcId="{8E67DB43-1BED-4F1B-AA17-028955295681}" destId="{C1AA8367-7B97-4382-8F83-84A9913B4565}" srcOrd="0" destOrd="0" presId="urn:microsoft.com/office/officeart/2005/8/layout/list1"/>
    <dgm:cxn modelId="{D17C21EB-4B27-4D34-961B-76E9BC06B9B4}" type="presParOf" srcId="{8E67DB43-1BED-4F1B-AA17-028955295681}" destId="{E6422F23-31A7-4FA0-A4E6-404BB611FE0C}" srcOrd="1" destOrd="0" presId="urn:microsoft.com/office/officeart/2005/8/layout/list1"/>
    <dgm:cxn modelId="{016D08CE-4CD4-493C-B249-4B72025B4AB8}" type="presParOf" srcId="{0DDAD031-5BE6-4683-9A5D-EB3D87DB442C}" destId="{259940E3-23F1-4E3C-8A0B-E310C84814C5}" srcOrd="5" destOrd="0" presId="urn:microsoft.com/office/officeart/2005/8/layout/list1"/>
    <dgm:cxn modelId="{EF8B9FEE-C28D-4DC0-98FD-F15DDD085485}" type="presParOf" srcId="{0DDAD031-5BE6-4683-9A5D-EB3D87DB442C}" destId="{A733E9C9-7B7D-488D-8A10-5F2B63C1F67D}" srcOrd="6" destOrd="0" presId="urn:microsoft.com/office/officeart/2005/8/layout/list1"/>
    <dgm:cxn modelId="{20E5E147-2182-4996-8327-0C3A557D344E}" type="presParOf" srcId="{0DDAD031-5BE6-4683-9A5D-EB3D87DB442C}" destId="{2A25E902-99D2-47C7-99B2-CB2B7AAA9FE2}" srcOrd="7" destOrd="0" presId="urn:microsoft.com/office/officeart/2005/8/layout/list1"/>
    <dgm:cxn modelId="{3BC1BFEA-7977-4843-BF85-BB23813CD128}" type="presParOf" srcId="{0DDAD031-5BE6-4683-9A5D-EB3D87DB442C}" destId="{112F0C8F-8883-4934-9A62-B33D986E8199}" srcOrd="8" destOrd="0" presId="urn:microsoft.com/office/officeart/2005/8/layout/list1"/>
    <dgm:cxn modelId="{9A636462-D34D-4421-A3BC-2ABFECAED118}" type="presParOf" srcId="{112F0C8F-8883-4934-9A62-B33D986E8199}" destId="{28265CB3-4034-4789-8613-97E52F8A8731}" srcOrd="0" destOrd="0" presId="urn:microsoft.com/office/officeart/2005/8/layout/list1"/>
    <dgm:cxn modelId="{8C65D5AD-083B-4159-942B-8104CC65C742}" type="presParOf" srcId="{112F0C8F-8883-4934-9A62-B33D986E8199}" destId="{35B82343-8979-4205-81B1-37C6D444373B}" srcOrd="1" destOrd="0" presId="urn:microsoft.com/office/officeart/2005/8/layout/list1"/>
    <dgm:cxn modelId="{454FCEA0-D20A-4100-BD64-1A146A1A7551}" type="presParOf" srcId="{0DDAD031-5BE6-4683-9A5D-EB3D87DB442C}" destId="{BC42E0DF-92A3-4207-8588-AC3AFAFE7CAF}" srcOrd="9" destOrd="0" presId="urn:microsoft.com/office/officeart/2005/8/layout/list1"/>
    <dgm:cxn modelId="{BAB13ABB-2A1C-4162-826D-5E298429A770}" type="presParOf" srcId="{0DDAD031-5BE6-4683-9A5D-EB3D87DB442C}" destId="{065F53F6-3C23-4296-9E5A-CFE81906BCC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10577-BAEF-4A05-B638-5D4A8A5364A6}">
      <dsp:nvSpPr>
        <dsp:cNvPr id="0" name=""/>
        <dsp:cNvSpPr/>
      </dsp:nvSpPr>
      <dsp:spPr>
        <a:xfrm>
          <a:off x="3697491" y="1911471"/>
          <a:ext cx="2429563" cy="2101670"/>
        </a:xfrm>
        <a:prstGeom prst="hexagon">
          <a:avLst>
            <a:gd name="adj" fmla="val 28570"/>
            <a:gd name="vf" fmla="val 115470"/>
          </a:avLst>
        </a:prstGeom>
        <a:solidFill>
          <a:schemeClr val="bg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Six key practice themes to make a difference </a:t>
          </a:r>
        </a:p>
      </dsp:txBody>
      <dsp:txXfrm>
        <a:off x="4100104" y="2259747"/>
        <a:ext cx="1624337" cy="1405118"/>
      </dsp:txXfrm>
    </dsp:sp>
    <dsp:sp modelId="{2A28D55E-EE8E-4935-AC84-DFA599AC4282}">
      <dsp:nvSpPr>
        <dsp:cNvPr id="0" name=""/>
        <dsp:cNvSpPr/>
      </dsp:nvSpPr>
      <dsp:spPr>
        <a:xfrm>
          <a:off x="5218865" y="905964"/>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6DFFD-0FED-473D-A0EA-0F4CC165CE11}">
      <dsp:nvSpPr>
        <dsp:cNvPr id="0" name=""/>
        <dsp:cNvSpPr/>
      </dsp:nvSpPr>
      <dsp:spPr>
        <a:xfrm>
          <a:off x="3921289" y="0"/>
          <a:ext cx="1991010" cy="1722457"/>
        </a:xfrm>
        <a:prstGeom prst="hexagon">
          <a:avLst>
            <a:gd name="adj" fmla="val 28570"/>
            <a:gd name="vf" fmla="val 11547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Early Intervention </a:t>
          </a:r>
        </a:p>
      </dsp:txBody>
      <dsp:txXfrm>
        <a:off x="4251242" y="285448"/>
        <a:ext cx="1331104" cy="1151561"/>
      </dsp:txXfrm>
    </dsp:sp>
    <dsp:sp modelId="{AF7E836F-B1D5-4015-9D8D-61EF76E9F6AC}">
      <dsp:nvSpPr>
        <dsp:cNvPr id="0" name=""/>
        <dsp:cNvSpPr/>
      </dsp:nvSpPr>
      <dsp:spPr>
        <a:xfrm>
          <a:off x="6288687" y="2382525"/>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79843-59D9-4406-AA67-907CD6F2A545}">
      <dsp:nvSpPr>
        <dsp:cNvPr id="0" name=""/>
        <dsp:cNvSpPr/>
      </dsp:nvSpPr>
      <dsp:spPr>
        <a:xfrm>
          <a:off x="5747277" y="1059427"/>
          <a:ext cx="1991010" cy="1722457"/>
        </a:xfrm>
        <a:prstGeom prst="hexagon">
          <a:avLst>
            <a:gd name="adj" fmla="val 28570"/>
            <a:gd name="vf" fmla="val 115470"/>
          </a:avLst>
        </a:prstGeom>
        <a:solidFill>
          <a:srgbClr val="FFCC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Child Criminal Exploitation </a:t>
          </a:r>
        </a:p>
      </dsp:txBody>
      <dsp:txXfrm>
        <a:off x="6077230" y="1344875"/>
        <a:ext cx="1331104" cy="1151561"/>
      </dsp:txXfrm>
    </dsp:sp>
    <dsp:sp modelId="{CB3291EF-515D-42A2-AB1F-B820E255FD61}">
      <dsp:nvSpPr>
        <dsp:cNvPr id="0" name=""/>
        <dsp:cNvSpPr/>
      </dsp:nvSpPr>
      <dsp:spPr>
        <a:xfrm>
          <a:off x="5545519" y="4049286"/>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1562A-678D-4B67-8E69-7334F80E2BAC}">
      <dsp:nvSpPr>
        <dsp:cNvPr id="0" name=""/>
        <dsp:cNvSpPr/>
      </dsp:nvSpPr>
      <dsp:spPr>
        <a:xfrm>
          <a:off x="5747277" y="3142137"/>
          <a:ext cx="1991010" cy="1722457"/>
        </a:xfrm>
        <a:prstGeom prst="hexagon">
          <a:avLst>
            <a:gd name="adj" fmla="val 28570"/>
            <a:gd name="vf" fmla="val 115470"/>
          </a:avLst>
        </a:prstGeom>
        <a:solidFill>
          <a:srgbClr val="E04EC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Information Sharing </a:t>
          </a:r>
        </a:p>
      </dsp:txBody>
      <dsp:txXfrm>
        <a:off x="6077230" y="3427585"/>
        <a:ext cx="1331104" cy="1151561"/>
      </dsp:txXfrm>
    </dsp:sp>
    <dsp:sp modelId="{244EEBCD-26C6-4D67-A1D8-CFF27790F290}">
      <dsp:nvSpPr>
        <dsp:cNvPr id="0" name=""/>
        <dsp:cNvSpPr/>
      </dsp:nvSpPr>
      <dsp:spPr>
        <a:xfrm>
          <a:off x="3702012" y="4222302"/>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7B1F4-10EA-4749-B0C6-46F9912CC49A}">
      <dsp:nvSpPr>
        <dsp:cNvPr id="0" name=""/>
        <dsp:cNvSpPr/>
      </dsp:nvSpPr>
      <dsp:spPr>
        <a:xfrm>
          <a:off x="3921289" y="4202749"/>
          <a:ext cx="1991010" cy="1722457"/>
        </a:xfrm>
        <a:prstGeom prst="hexagon">
          <a:avLst>
            <a:gd name="adj" fmla="val 28570"/>
            <a:gd name="vf" fmla="val 11547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Transition into adulthood</a:t>
          </a:r>
        </a:p>
      </dsp:txBody>
      <dsp:txXfrm>
        <a:off x="4251242" y="4488197"/>
        <a:ext cx="1331104" cy="1151561"/>
      </dsp:txXfrm>
    </dsp:sp>
    <dsp:sp modelId="{E1A04B47-0BCC-4E05-B0B7-34446E5A6618}">
      <dsp:nvSpPr>
        <dsp:cNvPr id="0" name=""/>
        <dsp:cNvSpPr/>
      </dsp:nvSpPr>
      <dsp:spPr>
        <a:xfrm>
          <a:off x="2614671" y="2746333"/>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FD55C-33F9-477C-8725-C2A7E992F074}">
      <dsp:nvSpPr>
        <dsp:cNvPr id="0" name=""/>
        <dsp:cNvSpPr/>
      </dsp:nvSpPr>
      <dsp:spPr>
        <a:xfrm>
          <a:off x="2086824" y="3143322"/>
          <a:ext cx="1991010" cy="1722457"/>
        </a:xfrm>
        <a:prstGeom prst="hexagon">
          <a:avLst>
            <a:gd name="adj" fmla="val 28570"/>
            <a:gd name="vf" fmla="val 115470"/>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Multi-agency risk management </a:t>
          </a:r>
        </a:p>
      </dsp:txBody>
      <dsp:txXfrm>
        <a:off x="2416777" y="3428770"/>
        <a:ext cx="1331104" cy="1151561"/>
      </dsp:txXfrm>
    </dsp:sp>
    <dsp:sp modelId="{E21A2CF7-4457-41D9-B954-02AB3A3D3C21}">
      <dsp:nvSpPr>
        <dsp:cNvPr id="0" name=""/>
        <dsp:cNvSpPr/>
      </dsp:nvSpPr>
      <dsp:spPr>
        <a:xfrm>
          <a:off x="2086824" y="1057056"/>
          <a:ext cx="1991010" cy="1722457"/>
        </a:xfrm>
        <a:prstGeom prst="hexagon">
          <a:avLst>
            <a:gd name="adj" fmla="val 28570"/>
            <a:gd name="vf" fmla="val 115470"/>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Relationship based practice </a:t>
          </a:r>
        </a:p>
      </dsp:txBody>
      <dsp:txXfrm>
        <a:off x="2416777" y="1342504"/>
        <a:ext cx="1331104" cy="1151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7858E-2780-4578-9273-5F6A2ECC6955}">
      <dsp:nvSpPr>
        <dsp:cNvPr id="0" name=""/>
        <dsp:cNvSpPr/>
      </dsp:nvSpPr>
      <dsp:spPr>
        <a:xfrm>
          <a:off x="0" y="236277"/>
          <a:ext cx="11268087" cy="151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4529" tIns="333248" rIns="874529"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171717"/>
              </a:solidFill>
              <a:effectLst/>
              <a:latin typeface="+mn-lt"/>
              <a:ea typeface="Calibri" panose="020F0502020204030204" pitchFamily="34" charset="0"/>
            </a:rPr>
            <a:t>There is a need for early intervention and understanding what diversionary provisions are in place to deter young people from engaging in crime but also </a:t>
          </a:r>
          <a:r>
            <a:rPr lang="en-GB" sz="1600" kern="1200" dirty="0">
              <a:solidFill>
                <a:srgbClr val="000000"/>
              </a:solidFill>
              <a:effectLst/>
              <a:latin typeface="+mn-lt"/>
              <a:ea typeface="Calibri" panose="020F0502020204030204" pitchFamily="34" charset="0"/>
            </a:rPr>
            <a:t>to prevent exploitative activity. </a:t>
          </a:r>
          <a:r>
            <a:rPr lang="en-GB" sz="1600" kern="1200" dirty="0">
              <a:solidFill>
                <a:srgbClr val="171717"/>
              </a:solidFill>
              <a:effectLst/>
              <a:latin typeface="+mn-lt"/>
              <a:ea typeface="Calibri" panose="020F0502020204030204" pitchFamily="34" charset="0"/>
            </a:rPr>
            <a:t>Where appropriate, agencies should avoid the criminalisation of young people and consider how any presenting risks can be managed through diversionary means prior to any escalation through the criminal justice process. </a:t>
          </a:r>
          <a:r>
            <a:rPr lang="en-GB" sz="1600" kern="1200" dirty="0">
              <a:latin typeface="+mn-lt"/>
            </a:rPr>
            <a:t> </a:t>
          </a:r>
        </a:p>
      </dsp:txBody>
      <dsp:txXfrm>
        <a:off x="0" y="236277"/>
        <a:ext cx="11268087" cy="1512000"/>
      </dsp:txXfrm>
    </dsp:sp>
    <dsp:sp modelId="{D0F09BA1-FB9D-40D4-ABD3-17EB6A11B19B}">
      <dsp:nvSpPr>
        <dsp:cNvPr id="0" name=""/>
        <dsp:cNvSpPr/>
      </dsp:nvSpPr>
      <dsp:spPr>
        <a:xfrm>
          <a:off x="563404" y="117"/>
          <a:ext cx="7887660" cy="472320"/>
        </a:xfrm>
        <a:prstGeom prst="round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35" tIns="0" rIns="298135" bIns="0" numCol="1" spcCol="1270" anchor="ctr" anchorCtr="0">
          <a:noAutofit/>
        </a:bodyPr>
        <a:lstStyle/>
        <a:p>
          <a:pPr marL="0" lvl="0" indent="0" algn="l" defTabSz="711200">
            <a:lnSpc>
              <a:spcPct val="90000"/>
            </a:lnSpc>
            <a:spcBef>
              <a:spcPct val="0"/>
            </a:spcBef>
            <a:spcAft>
              <a:spcPct val="35000"/>
            </a:spcAft>
            <a:buNone/>
          </a:pPr>
          <a:r>
            <a:rPr lang="en-GB" sz="1600" kern="1200" dirty="0"/>
            <a:t>Early Intervention </a:t>
          </a:r>
        </a:p>
      </dsp:txBody>
      <dsp:txXfrm>
        <a:off x="586461" y="23174"/>
        <a:ext cx="7841546" cy="426206"/>
      </dsp:txXfrm>
    </dsp:sp>
    <dsp:sp modelId="{A733E9C9-7B7D-488D-8A10-5F2B63C1F67D}">
      <dsp:nvSpPr>
        <dsp:cNvPr id="0" name=""/>
        <dsp:cNvSpPr/>
      </dsp:nvSpPr>
      <dsp:spPr>
        <a:xfrm>
          <a:off x="0" y="2070837"/>
          <a:ext cx="11268087" cy="2167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4529" tIns="333248" rIns="874529"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171717"/>
              </a:solidFill>
              <a:effectLst/>
              <a:latin typeface="+mn-lt"/>
              <a:ea typeface="Calibri" panose="020F0502020204030204" pitchFamily="34" charset="0"/>
              <a:cs typeface="Calibri" panose="020F0502020204030204" pitchFamily="34" charset="0"/>
            </a:rPr>
            <a:t>The review highlighted the complexities in managing the risks and vulnerabilities associated with exploitation. Young people can often be seen or labelled as either victims, perpetrators, or both. This requires a balanced approach when working with young people who are victims or at risk of CCE and balancing their needs and vulnerabilities as victims whilst considering the potential risk of harm to others i.e. encouraging other young people engage in crime.  Consideration should be given to a VEMT (vulnerable, exploited, missing &amp; trafficked) consultation, the completion of a RIT (Risk Indicator tool) for the MAYVE (multi-agency youth violence and exploitation) process and the potential for a NRM (National Referral Mechanism) referral, which evidences multi agency concerns of exploitation. </a:t>
          </a:r>
          <a:endParaRPr lang="en-GB" sz="1600" kern="1200" dirty="0">
            <a:latin typeface="+mn-lt"/>
          </a:endParaRPr>
        </a:p>
      </dsp:txBody>
      <dsp:txXfrm>
        <a:off x="0" y="2070837"/>
        <a:ext cx="11268087" cy="2167200"/>
      </dsp:txXfrm>
    </dsp:sp>
    <dsp:sp modelId="{E6422F23-31A7-4FA0-A4E6-404BB611FE0C}">
      <dsp:nvSpPr>
        <dsp:cNvPr id="0" name=""/>
        <dsp:cNvSpPr/>
      </dsp:nvSpPr>
      <dsp:spPr>
        <a:xfrm>
          <a:off x="563404" y="1834677"/>
          <a:ext cx="7887660" cy="472320"/>
        </a:xfrm>
        <a:prstGeom prst="round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35" tIns="0" rIns="298135" bIns="0" numCol="1" spcCol="1270" anchor="ctr" anchorCtr="0">
          <a:noAutofit/>
        </a:bodyPr>
        <a:lstStyle/>
        <a:p>
          <a:pPr marL="0" lvl="0" indent="0" algn="l" defTabSz="711200">
            <a:lnSpc>
              <a:spcPct val="90000"/>
            </a:lnSpc>
            <a:spcBef>
              <a:spcPct val="0"/>
            </a:spcBef>
            <a:spcAft>
              <a:spcPct val="35000"/>
            </a:spcAft>
            <a:buNone/>
          </a:pPr>
          <a:r>
            <a:rPr lang="en-GB" sz="1600" kern="1200" dirty="0"/>
            <a:t>Child Criminal Exploitation (CCE)</a:t>
          </a:r>
        </a:p>
      </dsp:txBody>
      <dsp:txXfrm>
        <a:off x="586461" y="1857734"/>
        <a:ext cx="7841546" cy="426206"/>
      </dsp:txXfrm>
    </dsp:sp>
    <dsp:sp modelId="{065F53F6-3C23-4296-9E5A-CFE81906BCC0}">
      <dsp:nvSpPr>
        <dsp:cNvPr id="0" name=""/>
        <dsp:cNvSpPr/>
      </dsp:nvSpPr>
      <dsp:spPr>
        <a:xfrm>
          <a:off x="0" y="4560597"/>
          <a:ext cx="11268087" cy="181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4529" tIns="333248" rIns="874529" bIns="99568" numCol="1" spcCol="1270" anchor="t" anchorCtr="0">
          <a:noAutofit/>
        </a:bodyPr>
        <a:lstStyle/>
        <a:p>
          <a:pPr marL="114300" lvl="1" indent="-114300" algn="l" defTabSz="666750">
            <a:lnSpc>
              <a:spcPct val="90000"/>
            </a:lnSpc>
            <a:spcBef>
              <a:spcPct val="0"/>
            </a:spcBef>
            <a:spcAft>
              <a:spcPct val="15000"/>
            </a:spcAft>
            <a:buChar char="•"/>
          </a:pPr>
          <a:endParaRPr lang="en-GB" sz="1500" kern="1200" dirty="0"/>
        </a:p>
        <a:p>
          <a:pPr marL="114300" lvl="1" indent="-114300" algn="l" defTabSz="622300">
            <a:lnSpc>
              <a:spcPct val="90000"/>
            </a:lnSpc>
            <a:spcBef>
              <a:spcPct val="0"/>
            </a:spcBef>
            <a:spcAft>
              <a:spcPct val="15000"/>
            </a:spcAft>
            <a:buChar char="•"/>
          </a:pPr>
          <a:r>
            <a:rPr lang="en-GB" sz="1400" kern="1200" dirty="0"/>
            <a:t>Information sharing amongst professionals is crucial and needs to be triangulated and considered alongside historical information to have a holistic picture of the presenting risks. The review highlighted that a multi-agency chronology would allow for greater understanding of the risks and gaps in intervention. </a:t>
          </a:r>
        </a:p>
        <a:p>
          <a:pPr marL="114300" lvl="1" indent="-114300" algn="l" defTabSz="622300">
            <a:lnSpc>
              <a:spcPct val="90000"/>
            </a:lnSpc>
            <a:spcBef>
              <a:spcPct val="0"/>
            </a:spcBef>
            <a:spcAft>
              <a:spcPct val="15000"/>
            </a:spcAft>
            <a:buChar char="•"/>
          </a:pPr>
          <a:r>
            <a:rPr lang="en-GB" sz="1400" kern="1200" dirty="0"/>
            <a:t>There is a need to ensure that all agencies hold the same information, and this is reflected across all systems to ensure the child’s plan is reflective of all known risks, this includes ensuring relevant professionals are invited to multi-agency meetings and minutes and actions are circulated in a timely manner. </a:t>
          </a:r>
        </a:p>
      </dsp:txBody>
      <dsp:txXfrm>
        <a:off x="0" y="4560597"/>
        <a:ext cx="11268087" cy="1814400"/>
      </dsp:txXfrm>
    </dsp:sp>
    <dsp:sp modelId="{35B82343-8979-4205-81B1-37C6D444373B}">
      <dsp:nvSpPr>
        <dsp:cNvPr id="0" name=""/>
        <dsp:cNvSpPr/>
      </dsp:nvSpPr>
      <dsp:spPr>
        <a:xfrm>
          <a:off x="563404" y="4324437"/>
          <a:ext cx="7887660" cy="472320"/>
        </a:xfrm>
        <a:prstGeom prst="roundRect">
          <a:avLst/>
        </a:prstGeom>
        <a:solidFill>
          <a:srgbClr val="E04EC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35" tIns="0" rIns="298135" bIns="0" numCol="1" spcCol="1270" anchor="ctr" anchorCtr="0">
          <a:noAutofit/>
        </a:bodyPr>
        <a:lstStyle/>
        <a:p>
          <a:pPr marL="0" lvl="0" indent="0" algn="l" defTabSz="711200">
            <a:lnSpc>
              <a:spcPct val="90000"/>
            </a:lnSpc>
            <a:spcBef>
              <a:spcPct val="0"/>
            </a:spcBef>
            <a:spcAft>
              <a:spcPct val="35000"/>
            </a:spcAft>
            <a:buNone/>
          </a:pPr>
          <a:r>
            <a:rPr lang="en-GB" sz="1600" kern="1200" dirty="0"/>
            <a:t>Information Sharing </a:t>
          </a:r>
        </a:p>
      </dsp:txBody>
      <dsp:txXfrm>
        <a:off x="586461" y="4347494"/>
        <a:ext cx="784154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7858E-2780-4578-9273-5F6A2ECC6955}">
      <dsp:nvSpPr>
        <dsp:cNvPr id="0" name=""/>
        <dsp:cNvSpPr/>
      </dsp:nvSpPr>
      <dsp:spPr>
        <a:xfrm>
          <a:off x="0" y="254159"/>
          <a:ext cx="10990555" cy="1171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989" tIns="249936" rIns="852989" bIns="85344"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sz="1200" kern="1200" dirty="0"/>
            <a:t>Thought should be given to the needs of young people as they approach a transitioning age and what professional support and intervention can be offered to them during this transition and into adulthood. This is crucial especially when concerns of exploitation are present and these risks continue into adulthood, given how many services and professionals are involved pre-adulthood and how we prepare young people for those changes in service provision and intervention.</a:t>
          </a:r>
          <a:r>
            <a:rPr lang="en-GB" sz="1200" b="1" kern="1200" dirty="0"/>
            <a:t> </a:t>
          </a:r>
          <a:endParaRPr lang="en-GB" sz="1200" kern="1200" dirty="0"/>
        </a:p>
      </dsp:txBody>
      <dsp:txXfrm>
        <a:off x="0" y="254159"/>
        <a:ext cx="10990555" cy="1171800"/>
      </dsp:txXfrm>
    </dsp:sp>
    <dsp:sp modelId="{D0F09BA1-FB9D-40D4-ABD3-17EB6A11B19B}">
      <dsp:nvSpPr>
        <dsp:cNvPr id="0" name=""/>
        <dsp:cNvSpPr/>
      </dsp:nvSpPr>
      <dsp:spPr>
        <a:xfrm>
          <a:off x="549527" y="77039"/>
          <a:ext cx="7693388"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792" tIns="0" rIns="290792" bIns="0" numCol="1" spcCol="1270" anchor="ctr" anchorCtr="0">
          <a:noAutofit/>
        </a:bodyPr>
        <a:lstStyle/>
        <a:p>
          <a:pPr marL="0" lvl="0" indent="0" algn="l" defTabSz="533400">
            <a:lnSpc>
              <a:spcPct val="90000"/>
            </a:lnSpc>
            <a:spcBef>
              <a:spcPct val="0"/>
            </a:spcBef>
            <a:spcAft>
              <a:spcPct val="35000"/>
            </a:spcAft>
            <a:buNone/>
          </a:pPr>
          <a:r>
            <a:rPr lang="en-GB" sz="1200" kern="1200" dirty="0"/>
            <a:t>Transition into adulthood </a:t>
          </a:r>
        </a:p>
      </dsp:txBody>
      <dsp:txXfrm>
        <a:off x="566820" y="94332"/>
        <a:ext cx="7658802" cy="319654"/>
      </dsp:txXfrm>
    </dsp:sp>
    <dsp:sp modelId="{A733E9C9-7B7D-488D-8A10-5F2B63C1F67D}">
      <dsp:nvSpPr>
        <dsp:cNvPr id="0" name=""/>
        <dsp:cNvSpPr/>
      </dsp:nvSpPr>
      <dsp:spPr>
        <a:xfrm>
          <a:off x="0" y="1667879"/>
          <a:ext cx="10990555" cy="1852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989" tIns="249936" rIns="852989" bIns="85344"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sz="1200" kern="1200" dirty="0"/>
            <a:t>Multiagency risk management is required to ensure that safety planning is robust and coordinated between all agencies. Practitioners should consider utilising resources that are available as a preventative measure to risk manage high-risk young people, such as the use of voluntary tags. </a:t>
          </a:r>
        </a:p>
        <a:p>
          <a:pPr marL="114300" lvl="1" indent="-114300" algn="l" defTabSz="533400">
            <a:lnSpc>
              <a:spcPct val="90000"/>
            </a:lnSpc>
            <a:spcBef>
              <a:spcPct val="0"/>
            </a:spcBef>
            <a:spcAft>
              <a:spcPct val="15000"/>
            </a:spcAft>
            <a:buChar char="•"/>
          </a:pPr>
          <a:r>
            <a:rPr lang="en-GB" sz="1200" kern="1200" dirty="0"/>
            <a:t>It is also imperative that we consider what measures can be utilised for disrupting adults who are exploiting young people - please see resources sections for disruption toolkit.   </a:t>
          </a:r>
        </a:p>
        <a:p>
          <a:pPr marL="114300" lvl="1" indent="-114300" algn="l" defTabSz="533400">
            <a:lnSpc>
              <a:spcPct val="90000"/>
            </a:lnSpc>
            <a:spcBef>
              <a:spcPct val="0"/>
            </a:spcBef>
            <a:spcAft>
              <a:spcPct val="15000"/>
            </a:spcAft>
            <a:buChar char="•"/>
          </a:pPr>
          <a:r>
            <a:rPr lang="en-GB" sz="1200" kern="1200" dirty="0"/>
            <a:t>When children are missing there is a need to ensure that once returned, this is to a place of safety, or into the care of an appropriate adult. Missing Person Philomena forms need to be updated and shared and include current information regarding associates, risks, and any relevant information as to possible whereabouts. </a:t>
          </a:r>
        </a:p>
      </dsp:txBody>
      <dsp:txXfrm>
        <a:off x="0" y="1667879"/>
        <a:ext cx="10990555" cy="1852200"/>
      </dsp:txXfrm>
    </dsp:sp>
    <dsp:sp modelId="{E6422F23-31A7-4FA0-A4E6-404BB611FE0C}">
      <dsp:nvSpPr>
        <dsp:cNvPr id="0" name=""/>
        <dsp:cNvSpPr/>
      </dsp:nvSpPr>
      <dsp:spPr>
        <a:xfrm>
          <a:off x="549527" y="1490759"/>
          <a:ext cx="7693388" cy="354240"/>
        </a:xfrm>
        <a:prstGeom prst="roundRect">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792" tIns="0" rIns="290792" bIns="0" numCol="1" spcCol="1270" anchor="ctr" anchorCtr="0">
          <a:noAutofit/>
        </a:bodyPr>
        <a:lstStyle/>
        <a:p>
          <a:pPr marL="0" lvl="0" indent="0" algn="l" defTabSz="533400">
            <a:lnSpc>
              <a:spcPct val="90000"/>
            </a:lnSpc>
            <a:spcBef>
              <a:spcPct val="0"/>
            </a:spcBef>
            <a:spcAft>
              <a:spcPct val="35000"/>
            </a:spcAft>
            <a:buNone/>
          </a:pPr>
          <a:r>
            <a:rPr lang="en-GB" sz="1200" kern="1200" dirty="0"/>
            <a:t>Multi-agency risk management </a:t>
          </a:r>
        </a:p>
      </dsp:txBody>
      <dsp:txXfrm>
        <a:off x="566820" y="1508052"/>
        <a:ext cx="7658802" cy="319654"/>
      </dsp:txXfrm>
    </dsp:sp>
    <dsp:sp modelId="{065F53F6-3C23-4296-9E5A-CFE81906BCC0}">
      <dsp:nvSpPr>
        <dsp:cNvPr id="0" name=""/>
        <dsp:cNvSpPr/>
      </dsp:nvSpPr>
      <dsp:spPr>
        <a:xfrm>
          <a:off x="0" y="3761999"/>
          <a:ext cx="10990555" cy="151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989" tIns="249936" rIns="852989" bIns="85344"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latin typeface="+mn-lt"/>
          </a:endParaRPr>
        </a:p>
        <a:p>
          <a:pPr marL="114300" lvl="1" indent="-114300" algn="l" defTabSz="533400">
            <a:lnSpc>
              <a:spcPct val="90000"/>
            </a:lnSpc>
            <a:spcBef>
              <a:spcPct val="0"/>
            </a:spcBef>
            <a:spcAft>
              <a:spcPct val="15000"/>
            </a:spcAft>
            <a:buChar char="•"/>
          </a:pPr>
          <a:r>
            <a:rPr lang="en-GB" sz="1200" kern="1200" dirty="0">
              <a:solidFill>
                <a:srgbClr val="171717"/>
              </a:solidFill>
              <a:effectLst/>
              <a:latin typeface="+mn-lt"/>
              <a:ea typeface="Times New Roman" panose="02020603050405020304" pitchFamily="18" charset="0"/>
              <a:cs typeface="Calibri" panose="020F0502020204030204" pitchFamily="34" charset="0"/>
            </a:rPr>
            <a:t>The review highlighted there were challenges in changes in workers which had impacted on engagement and intervention, and the challenges this presents when young people need to rebuild relationships and re-tell their experiences. This subsequently can impact upon a practitioners’ understanding of presenting risks in line with historical context. Where possible it is crucial to have strong handover arrangements in place and exit strategies to allow interim safety planning and closure for young people, this should also be inclusive of family networks.</a:t>
          </a:r>
          <a:endParaRPr lang="en-GB" sz="1200" kern="1200" dirty="0">
            <a:latin typeface="+mn-lt"/>
          </a:endParaRPr>
        </a:p>
        <a:p>
          <a:pPr marL="114300" lvl="1" indent="-114300" algn="l" defTabSz="533400">
            <a:lnSpc>
              <a:spcPct val="90000"/>
            </a:lnSpc>
            <a:spcBef>
              <a:spcPct val="0"/>
            </a:spcBef>
            <a:spcAft>
              <a:spcPct val="15000"/>
            </a:spcAft>
            <a:buChar char="•"/>
          </a:pPr>
          <a:endParaRPr lang="en-GB" sz="1200" kern="1200" dirty="0"/>
        </a:p>
      </dsp:txBody>
      <dsp:txXfrm>
        <a:off x="0" y="3761999"/>
        <a:ext cx="10990555" cy="1512000"/>
      </dsp:txXfrm>
    </dsp:sp>
    <dsp:sp modelId="{35B82343-8979-4205-81B1-37C6D444373B}">
      <dsp:nvSpPr>
        <dsp:cNvPr id="0" name=""/>
        <dsp:cNvSpPr/>
      </dsp:nvSpPr>
      <dsp:spPr>
        <a:xfrm>
          <a:off x="549527" y="3584879"/>
          <a:ext cx="7693388" cy="354240"/>
        </a:xfrm>
        <a:prstGeom prst="round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792" tIns="0" rIns="290792" bIns="0" numCol="1" spcCol="1270" anchor="ctr" anchorCtr="0">
          <a:noAutofit/>
        </a:bodyPr>
        <a:lstStyle/>
        <a:p>
          <a:pPr marL="0" lvl="0" indent="0" algn="l" defTabSz="533400">
            <a:lnSpc>
              <a:spcPct val="90000"/>
            </a:lnSpc>
            <a:spcBef>
              <a:spcPct val="0"/>
            </a:spcBef>
            <a:spcAft>
              <a:spcPct val="35000"/>
            </a:spcAft>
            <a:buNone/>
          </a:pPr>
          <a:r>
            <a:rPr lang="en-GB" sz="1200" kern="1200" dirty="0"/>
            <a:t>Relationship based practice </a:t>
          </a:r>
        </a:p>
      </dsp:txBody>
      <dsp:txXfrm>
        <a:off x="566820" y="3602172"/>
        <a:ext cx="7658802" cy="31965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238C8-43BD-4C85-BBBD-48D56A67F05F}" type="datetimeFigureOut">
              <a:rPr lang="en-GB" smtClean="0"/>
              <a:t>04/12/2024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DA8C2-C90E-4AAC-9FE1-FAB2F1C01FD8}" type="slidenum">
              <a:rPr lang="en-GB" smtClean="0"/>
              <a:t>‹#›</a:t>
            </a:fld>
            <a:endParaRPr lang="en-GB"/>
          </a:p>
        </p:txBody>
      </p:sp>
    </p:spTree>
    <p:extLst>
      <p:ext uri="{BB962C8B-B14F-4D97-AF65-F5344CB8AC3E}">
        <p14:creationId xmlns:p14="http://schemas.microsoft.com/office/powerpoint/2010/main" val="136427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Consideration should be given to the pathways in place which would support the decision making and actions in similar circumstances. </a:t>
            </a:r>
          </a:p>
          <a:p>
            <a:endParaRPr lang="en-GB" sz="1200" dirty="0">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Factors in the review considered the roles and responsibilities of partner agencies to keep this young person safe and how the young person’s needs were being met by all agencies involved.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6DA8C2-C90E-4AAC-9FE1-FAB2F1C01F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31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91644-9232-4CBC-9F68-36AF59EA5041}" type="datetimeFigureOut">
              <a:rPr lang="en-GB" smtClean="0"/>
              <a:t>04/12/2024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DDEE78-14EB-4953-B867-9DBE8BDEDE39}" type="slidenum">
              <a:rPr lang="en-GB" smtClean="0"/>
              <a:t>‹#›</a:t>
            </a:fld>
            <a:endParaRPr lang="en-GB"/>
          </a:p>
        </p:txBody>
      </p:sp>
    </p:spTree>
    <p:extLst>
      <p:ext uri="{BB962C8B-B14F-4D97-AF65-F5344CB8AC3E}">
        <p14:creationId xmlns:p14="http://schemas.microsoft.com/office/powerpoint/2010/main" val="112472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
        <p:nvSpPr>
          <p:cNvPr id="10" name="TextBox 9">
            <a:extLst>
              <a:ext uri="{FF2B5EF4-FFF2-40B4-BE49-F238E27FC236}">
                <a16:creationId xmlns:a16="http://schemas.microsoft.com/office/drawing/2014/main" id="{75D68798-94C8-5F7E-F72B-EAA8C946DC9D}"/>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
        <p:nvSpPr>
          <p:cNvPr id="11" name="TextBox 10">
            <a:extLst>
              <a:ext uri="{FF2B5EF4-FFF2-40B4-BE49-F238E27FC236}">
                <a16:creationId xmlns:a16="http://schemas.microsoft.com/office/drawing/2014/main" id="{8B84016D-1599-008F-4560-B9D6B9D017DE}"/>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791644-9232-4CBC-9F68-36AF59EA5041}" type="datetimeFigureOut">
              <a:rPr lang="en-GB" smtClean="0"/>
              <a:t>04/12/2024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DDEE78-14EB-4953-B867-9DBE8BDEDE39}" type="slidenum">
              <a:rPr lang="en-GB" smtClean="0"/>
              <a:t>‹#›</a:t>
            </a:fld>
            <a:endParaRPr lang="en-GB"/>
          </a:p>
        </p:txBody>
      </p:sp>
      <p:sp>
        <p:nvSpPr>
          <p:cNvPr id="10" name="TextBox 9">
            <a:extLst>
              <a:ext uri="{FF2B5EF4-FFF2-40B4-BE49-F238E27FC236}">
                <a16:creationId xmlns:a16="http://schemas.microsoft.com/office/drawing/2014/main" id="{4C47878F-A441-819D-3876-305D4AB43F74}"/>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
        <p:nvSpPr>
          <p:cNvPr id="11" name="TextBox 10">
            <a:extLst>
              <a:ext uri="{FF2B5EF4-FFF2-40B4-BE49-F238E27FC236}">
                <a16:creationId xmlns:a16="http://schemas.microsoft.com/office/drawing/2014/main" id="{F1AB7BEC-E383-56DB-4321-F0219A9CC257}"/>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80744539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hyperlink" Target="https://www.domesticabuseservices.org.uk/latest-news-articles-advice/adolescent-to-parent-violence/" TargetMode="External"/><Relationship Id="rId13" Type="http://schemas.openxmlformats.org/officeDocument/2006/relationships/hyperlink" Target="file:///C:\Users\AistropK1\AppData\Local\Microsoft\Windows\INetCache\Content.Outlook\MP52FYI5\NWG-CSE-Spot-the-Signs-Poster.pdf" TargetMode="External"/><Relationship Id="rId3" Type="http://schemas.openxmlformats.org/officeDocument/2006/relationships/hyperlink" Target="https://www.childrenssociety.org.uk/information/professionals/resources/child-exploitation-language-guide" TargetMode="External"/><Relationship Id="rId7" Type="http://schemas.openxmlformats.org/officeDocument/2006/relationships/hyperlink" Target="https://notinourcommunity.org/" TargetMode="External"/><Relationship Id="rId12" Type="http://schemas.openxmlformats.org/officeDocument/2006/relationships/hyperlink" Target="https://www.gov.uk/government/publications/child-exploitation-disruption-toolkit" TargetMode="External"/><Relationship Id="rId2" Type="http://schemas.openxmlformats.org/officeDocument/2006/relationships/image" Target="../media/image5.png"/><Relationship Id="rId16" Type="http://schemas.openxmlformats.org/officeDocument/2006/relationships/hyperlink" Target="https://www.gov.uk/government/publications/safeguarding-practitioners-information-sharing-advice" TargetMode="External"/><Relationship Id="rId1" Type="http://schemas.openxmlformats.org/officeDocument/2006/relationships/slideLayout" Target="../slideLayouts/slideLayout2.xml"/><Relationship Id="rId6" Type="http://schemas.openxmlformats.org/officeDocument/2006/relationships/hyperlink" Target="https://www.researchinpractice.org.uk/all/news-views/2023/march/tackling-child-exploitation-and-extra-familial-harm-new-practice-principles-to-support-professionals/" TargetMode="External"/><Relationship Id="rId11" Type="http://schemas.openxmlformats.org/officeDocument/2006/relationships/hyperlink" Target="https://www.hullscp.co.uk/wp-content/uploads/2023/06/HSCP-Learning-Programme-2023-24.pdf" TargetMode="External"/><Relationship Id="rId5" Type="http://schemas.openxmlformats.org/officeDocument/2006/relationships/hyperlink" Target="https://www.hullcollaborativepartnership.org.uk/hull-collaborative-partnership/partnership-key-areas-focus/3" TargetMode="External"/><Relationship Id="rId15" Type="http://schemas.openxmlformats.org/officeDocument/2006/relationships/hyperlink" Target="https://www.crestadvisory.com/post/report-violence-and-vulnerability" TargetMode="External"/><Relationship Id="rId10" Type="http://schemas.openxmlformats.org/officeDocument/2006/relationships/hyperlink" Target="https://hullscb.proceduresonline.com/chapters/p_ch_sexual_exploit.html" TargetMode="External"/><Relationship Id="rId4" Type="http://schemas.openxmlformats.org/officeDocument/2006/relationships/hyperlink" Target="https://www.hullcollaborativepartnership.org.uk/downloads/file/33/contextual-safeguarding-strategy" TargetMode="External"/><Relationship Id="rId9" Type="http://schemas.openxmlformats.org/officeDocument/2006/relationships/hyperlink" Target="https://whosincharge.co.uk/" TargetMode="External"/><Relationship Id="rId14" Type="http://schemas.openxmlformats.org/officeDocument/2006/relationships/hyperlink" Target="https://www.childrenssociety.org.uk/sites/default/files/2020-09/Guide-for-parents-worried-about-child-being-criminally-exploited.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8" name="Group 104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9" name="Straight Connector 104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0" name="Straight Connector 104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5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3" name="Isosceles Triangle 105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7" name="Isosceles Triangle 105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8" name="Isosceles Triangle 105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1026" name="Picture 2" descr="Criminal Exploitation of Children: What is ‘County Lines’? – Safe4Me">
            <a:extLst>
              <a:ext uri="{FF2B5EF4-FFF2-40B4-BE49-F238E27FC236}">
                <a16:creationId xmlns:a16="http://schemas.microsoft.com/office/drawing/2014/main" id="{BA61DD6B-1E90-D7DD-A39C-0B9923D9E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22" t="839" r="6294" b="-1"/>
          <a:stretch/>
        </p:blipFill>
        <p:spPr bwMode="auto">
          <a:xfrm>
            <a:off x="3132765" y="-4235"/>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FC89D4-3390-1182-5368-4DE7E397A0C6}"/>
              </a:ext>
            </a:extLst>
          </p:cNvPr>
          <p:cNvSpPr>
            <a:spLocks noGrp="1"/>
          </p:cNvSpPr>
          <p:nvPr>
            <p:ph type="title"/>
          </p:nvPr>
        </p:nvSpPr>
        <p:spPr>
          <a:xfrm>
            <a:off x="147898" y="2114632"/>
            <a:ext cx="4088190" cy="2369093"/>
          </a:xfrm>
        </p:spPr>
        <p:txBody>
          <a:bodyPr vert="horz" lIns="91440" tIns="45720" rIns="91440" bIns="45720" rtlCol="0" anchor="b">
            <a:normAutofit fontScale="90000"/>
          </a:bodyPr>
          <a:lstStyle/>
          <a:p>
            <a:pPr algn="r">
              <a:lnSpc>
                <a:spcPct val="90000"/>
              </a:lnSpc>
            </a:pPr>
            <a:r>
              <a:rPr lang="en-US" sz="4100" dirty="0"/>
              <a:t>LINE OF SIGHT THEME: </a:t>
            </a:r>
            <a:br>
              <a:rPr lang="en-US" sz="4100" dirty="0"/>
            </a:br>
            <a:r>
              <a:rPr lang="en-US" sz="4100" dirty="0"/>
              <a:t>CHILD CRIMINAL EXPOLITATION</a:t>
            </a:r>
            <a:br>
              <a:rPr lang="en-US" sz="4100" dirty="0"/>
            </a:br>
            <a:r>
              <a:rPr lang="en-US" sz="4100" dirty="0"/>
              <a:t>CHILD L </a:t>
            </a:r>
          </a:p>
        </p:txBody>
      </p:sp>
      <p:cxnSp>
        <p:nvCxnSpPr>
          <p:cNvPr id="1060" name="Straight Connector 105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2" name="Straight Connector 106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6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6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7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7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7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7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5" name="Group 2">
            <a:extLst>
              <a:ext uri="{FF2B5EF4-FFF2-40B4-BE49-F238E27FC236}">
                <a16:creationId xmlns:a16="http://schemas.microsoft.com/office/drawing/2014/main" id="{8FCD289E-8550-ABBB-F29C-7C93CBADBE43}"/>
              </a:ext>
            </a:extLst>
          </p:cNvPr>
          <p:cNvGrpSpPr>
            <a:grpSpLocks/>
          </p:cNvGrpSpPr>
          <p:nvPr/>
        </p:nvGrpSpPr>
        <p:grpSpPr bwMode="auto">
          <a:xfrm>
            <a:off x="715381" y="4666994"/>
            <a:ext cx="2340872" cy="1205423"/>
            <a:chOff x="108701542" y="108633891"/>
            <a:chExt cx="5762451" cy="2316681"/>
          </a:xfrm>
        </p:grpSpPr>
        <p:pic>
          <p:nvPicPr>
            <p:cNvPr id="6" name="Picture 3">
              <a:extLst>
                <a:ext uri="{FF2B5EF4-FFF2-40B4-BE49-F238E27FC236}">
                  <a16:creationId xmlns:a16="http://schemas.microsoft.com/office/drawing/2014/main" id="{EB7B5C9B-EE8D-BABB-F8FE-D837D3D47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89057" y="108633891"/>
              <a:ext cx="3974936" cy="23166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4">
              <a:extLst>
                <a:ext uri="{FF2B5EF4-FFF2-40B4-BE49-F238E27FC236}">
                  <a16:creationId xmlns:a16="http://schemas.microsoft.com/office/drawing/2014/main" id="{D70CD05A-B7DE-44F9-A86D-FF7E8D56C7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01542" y="108633891"/>
              <a:ext cx="2030144" cy="2280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72922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 up of binoculars on a table looking at sunset">
            <a:extLst>
              <a:ext uri="{FF2B5EF4-FFF2-40B4-BE49-F238E27FC236}">
                <a16:creationId xmlns:a16="http://schemas.microsoft.com/office/drawing/2014/main" id="{65EBF012-E64B-985B-304D-5BEF0B35EAC7}"/>
              </a:ext>
            </a:extLst>
          </p:cNvPr>
          <p:cNvPicPr>
            <a:picLocks noChangeAspect="1"/>
          </p:cNvPicPr>
          <p:nvPr/>
        </p:nvPicPr>
        <p:blipFill rotWithShape="1">
          <a:blip r:embed="rId2">
            <a:duotone>
              <a:prstClr val="black"/>
              <a:prstClr val="white"/>
            </a:duotone>
          </a:blip>
          <a:srcRect l="30340" r="891"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9F2B580-DD08-F7AF-5063-53E14EC351B4}"/>
              </a:ext>
            </a:extLst>
          </p:cNvPr>
          <p:cNvSpPr>
            <a:spLocks noGrp="1"/>
          </p:cNvSpPr>
          <p:nvPr>
            <p:ph type="ctrTitle"/>
          </p:nvPr>
        </p:nvSpPr>
        <p:spPr>
          <a:xfrm>
            <a:off x="677334" y="-78539"/>
            <a:ext cx="5123515" cy="1183671"/>
          </a:xfrm>
        </p:spPr>
        <p:txBody>
          <a:bodyPr>
            <a:normAutofit fontScale="90000"/>
          </a:bodyPr>
          <a:lstStyle/>
          <a:p>
            <a:r>
              <a:rPr lang="en-GB" sz="4800" dirty="0"/>
              <a:t>Line of Sight (LOS)</a:t>
            </a:r>
          </a:p>
        </p:txBody>
      </p:sp>
      <p:sp>
        <p:nvSpPr>
          <p:cNvPr id="3" name="Subtitle 2">
            <a:extLst>
              <a:ext uri="{FF2B5EF4-FFF2-40B4-BE49-F238E27FC236}">
                <a16:creationId xmlns:a16="http://schemas.microsoft.com/office/drawing/2014/main" id="{A14803BC-69FD-50AF-4A28-46B92D238EAA}"/>
              </a:ext>
            </a:extLst>
          </p:cNvPr>
          <p:cNvSpPr>
            <a:spLocks noGrp="1"/>
          </p:cNvSpPr>
          <p:nvPr>
            <p:ph type="subTitle" idx="1"/>
          </p:nvPr>
        </p:nvSpPr>
        <p:spPr>
          <a:xfrm>
            <a:off x="823189" y="1458552"/>
            <a:ext cx="5113217" cy="4650537"/>
          </a:xfrm>
        </p:spPr>
        <p:txBody>
          <a:bodyPr>
            <a:normAutofit fontScale="92500" lnSpcReduction="20000"/>
          </a:bodyPr>
          <a:lstStyle/>
          <a:p>
            <a:pPr algn="ctr">
              <a:lnSpc>
                <a:spcPct val="90000"/>
              </a:lnSpc>
            </a:pPr>
            <a:r>
              <a:rPr lang="en-GB" sz="2800" dirty="0">
                <a:solidFill>
                  <a:schemeClr val="accent2">
                    <a:lumMod val="75000"/>
                  </a:schemeClr>
                </a:solidFill>
                <a:effectLst/>
                <a:latin typeface="Calibri Light" panose="020F0302020204030204" pitchFamily="34" charset="0"/>
                <a:ea typeface="Calibri" panose="020F0502020204030204" pitchFamily="34" charset="0"/>
                <a:cs typeface="Calibri" panose="020F0502020204030204" pitchFamily="34" charset="0"/>
              </a:rPr>
              <a:t>The </a:t>
            </a:r>
            <a:r>
              <a:rPr lang="en-GB" sz="2800" dirty="0">
                <a:solidFill>
                  <a:schemeClr val="accent2">
                    <a:lumMod val="75000"/>
                  </a:schemeClr>
                </a:solidFill>
                <a:latin typeface="Calibri Light" panose="020F0302020204030204" pitchFamily="34" charset="0"/>
                <a:ea typeface="Calibri" panose="020F0502020204030204" pitchFamily="34" charset="0"/>
                <a:cs typeface="Calibri" panose="020F0502020204030204" pitchFamily="34" charset="0"/>
              </a:rPr>
              <a:t>LOS </a:t>
            </a:r>
            <a:r>
              <a:rPr lang="en-GB" sz="2800" dirty="0">
                <a:solidFill>
                  <a:schemeClr val="accent2">
                    <a:lumMod val="75000"/>
                  </a:schemeClr>
                </a:solidFill>
                <a:effectLst/>
                <a:latin typeface="Calibri Light" panose="020F0302020204030204" pitchFamily="34" charset="0"/>
                <a:ea typeface="Calibri" panose="020F0502020204030204" pitchFamily="34" charset="0"/>
                <a:cs typeface="Calibri" panose="020F0502020204030204" pitchFamily="34" charset="0"/>
              </a:rPr>
              <a:t>process is a core function of the Hull Safeguarding Children Partnership (HSCP). </a:t>
            </a:r>
          </a:p>
          <a:p>
            <a:pPr algn="ctr">
              <a:lnSpc>
                <a:spcPct val="90000"/>
              </a:lnSpc>
            </a:pPr>
            <a:r>
              <a:rPr lang="en-GB" sz="2800" dirty="0">
                <a:solidFill>
                  <a:schemeClr val="accent2">
                    <a:lumMod val="75000"/>
                  </a:schemeClr>
                </a:solidFill>
                <a:effectLst/>
                <a:latin typeface="Calibri Light" panose="020F0302020204030204" pitchFamily="34" charset="0"/>
                <a:ea typeface="Calibri" panose="020F0502020204030204" pitchFamily="34" charset="0"/>
                <a:cs typeface="Calibri" panose="020F0502020204030204" pitchFamily="34" charset="0"/>
              </a:rPr>
              <a:t>The process provides learning opportunities across the partnership to strengthen multi- agency working and focuses on improving outcomes for children and young people.  </a:t>
            </a:r>
          </a:p>
          <a:p>
            <a:pPr algn="ctr">
              <a:lnSpc>
                <a:spcPct val="90000"/>
              </a:lnSpc>
            </a:pPr>
            <a:r>
              <a:rPr lang="en-GB" sz="2800" dirty="0">
                <a:solidFill>
                  <a:schemeClr val="accent2">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The process </a:t>
            </a:r>
            <a:r>
              <a:rPr lang="en-US" sz="2800" dirty="0">
                <a:solidFill>
                  <a:schemeClr val="accent2">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i</a:t>
            </a:r>
            <a:r>
              <a:rPr lang="en-US" sz="2800" dirty="0">
                <a:solidFill>
                  <a:schemeClr val="accent2">
                    <a:lumMod val="75000"/>
                  </a:schemeClr>
                </a:solidFill>
                <a:latin typeface="Calibri Light" panose="020F0302020204030204" pitchFamily="34" charset="0"/>
                <a:cs typeface="Calibri Light" panose="020F0302020204030204" pitchFamily="34" charset="0"/>
              </a:rPr>
              <a:t>dentifies specific learning themes through audit and multi-agency analysis. Learning is implemented across the partnership to improve practice across the safeguarding system</a:t>
            </a:r>
            <a:endParaRPr lang="en-GB" sz="2800" dirty="0"/>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33515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Rectangle: Rounded Corners 2">
            <a:extLst>
              <a:ext uri="{FF2B5EF4-FFF2-40B4-BE49-F238E27FC236}">
                <a16:creationId xmlns:a16="http://schemas.microsoft.com/office/drawing/2014/main" id="{0E896DDB-830A-A0B5-F61C-D31B6C3BFAD2}"/>
              </a:ext>
            </a:extLst>
          </p:cNvPr>
          <p:cNvSpPr/>
          <p:nvPr/>
        </p:nvSpPr>
        <p:spPr>
          <a:xfrm>
            <a:off x="1017285" y="964199"/>
            <a:ext cx="3062960" cy="1441723"/>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Trebuchet MS" panose="020B0603020202020204"/>
                <a:ea typeface="+mn-ea"/>
                <a:cs typeface="+mn-cs"/>
              </a:rPr>
              <a:t>Who Requested the LOS?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i="0" strike="noStrike" kern="1200" cap="none" spc="0" normalizeH="0" baseline="0" noProof="0" dirty="0">
                <a:ln>
                  <a:noFill/>
                </a:ln>
                <a:solidFill>
                  <a:prstClr val="black"/>
                </a:solidFill>
                <a:effectLst/>
                <a:uLnTx/>
                <a:uFillTx/>
                <a:latin typeface="Trebuchet MS" panose="020B0603020202020204"/>
                <a:ea typeface="+mn-ea"/>
                <a:cs typeface="+mn-cs"/>
              </a:rPr>
              <a:t>Humberside Police </a:t>
            </a:r>
          </a:p>
        </p:txBody>
      </p:sp>
      <p:sp>
        <p:nvSpPr>
          <p:cNvPr id="4" name="Rectangle: Rounded Corners 3">
            <a:extLst>
              <a:ext uri="{FF2B5EF4-FFF2-40B4-BE49-F238E27FC236}">
                <a16:creationId xmlns:a16="http://schemas.microsoft.com/office/drawing/2014/main" id="{E5B93407-EED6-B84A-51C2-1257E38242B0}"/>
              </a:ext>
            </a:extLst>
          </p:cNvPr>
          <p:cNvSpPr/>
          <p:nvPr/>
        </p:nvSpPr>
        <p:spPr>
          <a:xfrm>
            <a:off x="4654286" y="958487"/>
            <a:ext cx="6150242" cy="1570548"/>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Trebuchet MS" panose="020B0603020202020204"/>
                <a:ea typeface="+mn-ea"/>
                <a:cs typeface="+mn-cs"/>
              </a:rPr>
              <a:t>Why was the LOS Requested?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Trebuchet MS" panose="020B0603020202020204"/>
              <a:ea typeface="+mn-ea"/>
              <a:cs typeface="+mn-cs"/>
            </a:endParaRPr>
          </a:p>
          <a:p>
            <a:pPr algn="ct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Consideration was given to multiagency working and whether intervention strategies and effective risk management around child exploitation was utilised to ensure the safety and welfare of young people</a:t>
            </a: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 who are identified as at risk of exploitation. </a:t>
            </a: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Rectangle: Rounded Corners 4">
            <a:extLst>
              <a:ext uri="{FF2B5EF4-FFF2-40B4-BE49-F238E27FC236}">
                <a16:creationId xmlns:a16="http://schemas.microsoft.com/office/drawing/2014/main" id="{6BB87941-7930-27C2-46A7-C9245136AF59}"/>
              </a:ext>
            </a:extLst>
          </p:cNvPr>
          <p:cNvSpPr/>
          <p:nvPr/>
        </p:nvSpPr>
        <p:spPr>
          <a:xfrm>
            <a:off x="697876" y="2665783"/>
            <a:ext cx="5764632" cy="3592407"/>
          </a:xfrm>
          <a:prstGeom prst="roundRect">
            <a:avLst/>
          </a:prstGeom>
          <a:solidFill>
            <a:srgbClr val="F753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Trebuchet MS" panose="020B0603020202020204"/>
                <a:ea typeface="+mn-ea"/>
                <a:cs typeface="+mn-cs"/>
              </a:rPr>
              <a:t>What is the context?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latin typeface="Trebuchet MS" panose="020B0603020202020204"/>
              <a:ea typeface="+mn-ea"/>
              <a:cs typeface="+mn-cs"/>
            </a:endParaRPr>
          </a:p>
          <a:p>
            <a:pPr>
              <a:lnSpc>
                <a:spcPct val="107000"/>
              </a:lnSpc>
              <a:spcAft>
                <a:spcPts val="8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L</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ine of Sight meeting was held in relation to a </a:t>
            </a:r>
            <a:r>
              <a:rPr lang="en-GB"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person who was subject to a child Protection Plan due to the risk of harm outside of the family home and the concern of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 criminal exploitation (CCE).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a history of anti-social behaviour and youth offending, which had continued to escalate in frequency and severity, which not only increased their risk of harm but also the risk to the public through risk taking behaviours.  There were also concerns of adult associates and worries in relation to the exploitative activity which raised concern of the recruitment of other younger children in the community to engage in criminal behaviours.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Additional factors highlighted in the review was the number of missing episodes from the family home and the breakdown in family relationships, despite their efforts to protect and safeguard this young person from harm.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9F79C14B-A39B-97DC-740C-CDFFE525403B}"/>
              </a:ext>
            </a:extLst>
          </p:cNvPr>
          <p:cNvSpPr/>
          <p:nvPr/>
        </p:nvSpPr>
        <p:spPr>
          <a:xfrm>
            <a:off x="6637389" y="2795661"/>
            <a:ext cx="4589888" cy="3103852"/>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u="sng" dirty="0">
                <a:solidFill>
                  <a:prstClr val="black"/>
                </a:solidFill>
                <a:latin typeface="Trebuchet MS" panose="020B0603020202020204"/>
              </a:rPr>
              <a:t>Purpose of the Review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Trebuchet MS" panose="020B0603020202020204"/>
              <a:ea typeface="+mn-ea"/>
              <a:cs typeface="+mn-cs"/>
            </a:endParaRPr>
          </a:p>
          <a:p>
            <a:pPr algn="ctr"/>
            <a:r>
              <a:rPr lang="en-GB" sz="1400" dirty="0">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Contextual safeguarding continues to be a priority for the HSCP; to identify and reduce the number of children affected by exploitation. The focus is to ensure that there is a good understanding across the partnership of the complex and interrelated risks associated with child exploitation to enable support and intervention to take place at the earliest opportunity to reduce this.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5475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D08E13A-4385-414E-A7AA-1FE99BF45A1D}"/>
              </a:ext>
            </a:extLst>
          </p:cNvPr>
          <p:cNvGrpSpPr>
            <a:grpSpLocks/>
          </p:cNvGrpSpPr>
          <p:nvPr/>
        </p:nvGrpSpPr>
        <p:grpSpPr bwMode="auto">
          <a:xfrm>
            <a:off x="9782552" y="173736"/>
            <a:ext cx="2340872" cy="1205423"/>
            <a:chOff x="108701542" y="108633891"/>
            <a:chExt cx="5762451" cy="2316681"/>
          </a:xfrm>
        </p:grpSpPr>
        <p:pic>
          <p:nvPicPr>
            <p:cNvPr id="5" name="Picture 3">
              <a:extLst>
                <a:ext uri="{FF2B5EF4-FFF2-40B4-BE49-F238E27FC236}">
                  <a16:creationId xmlns:a16="http://schemas.microsoft.com/office/drawing/2014/main" id="{E108676A-CEB5-4BCF-A92A-9F377BBEC0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9057" y="108633891"/>
              <a:ext cx="3974936" cy="23166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A83A01C0-990D-45D2-A71B-D770106CE0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01542" y="108633891"/>
              <a:ext cx="2030144" cy="2280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8" name="Title 7">
            <a:extLst>
              <a:ext uri="{FF2B5EF4-FFF2-40B4-BE49-F238E27FC236}">
                <a16:creationId xmlns:a16="http://schemas.microsoft.com/office/drawing/2014/main" id="{0E1C45AB-80A9-4347-B5A0-8BCB1439F7F6}"/>
              </a:ext>
            </a:extLst>
          </p:cNvPr>
          <p:cNvSpPr>
            <a:spLocks noGrp="1"/>
          </p:cNvSpPr>
          <p:nvPr>
            <p:ph type="title"/>
          </p:nvPr>
        </p:nvSpPr>
        <p:spPr>
          <a:xfrm>
            <a:off x="677334" y="609599"/>
            <a:ext cx="8596668" cy="5838497"/>
          </a:xfrm>
        </p:spPr>
        <p:txBody>
          <a:bodyPr/>
          <a:lstStyle/>
          <a:p>
            <a:pPr>
              <a:lnSpc>
                <a:spcPct val="107000"/>
              </a:lnSpc>
              <a:spcAft>
                <a:spcPts val="1200"/>
              </a:spcAft>
            </a:pPr>
            <a:r>
              <a:rPr lang="en-GB"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Key practice themes and learning</a:t>
            </a:r>
            <a:br>
              <a:rPr lang="en-GB"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11" name="Diagram 10">
            <a:extLst>
              <a:ext uri="{FF2B5EF4-FFF2-40B4-BE49-F238E27FC236}">
                <a16:creationId xmlns:a16="http://schemas.microsoft.com/office/drawing/2014/main" id="{38FBB018-3131-4990-A89F-8086DCD66A1B}"/>
              </a:ext>
            </a:extLst>
          </p:cNvPr>
          <p:cNvGraphicFramePr/>
          <p:nvPr>
            <p:extLst>
              <p:ext uri="{D42A27DB-BD31-4B8C-83A1-F6EECF244321}">
                <p14:modId xmlns:p14="http://schemas.microsoft.com/office/powerpoint/2010/main" val="958646162"/>
              </p:ext>
            </p:extLst>
          </p:nvPr>
        </p:nvGraphicFramePr>
        <p:xfrm>
          <a:off x="343647" y="609599"/>
          <a:ext cx="9825112" cy="5925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110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E65F-8552-4AC1-ADB2-94C51A97D2C0}"/>
              </a:ext>
            </a:extLst>
          </p:cNvPr>
          <p:cNvSpPr>
            <a:spLocks noGrp="1"/>
          </p:cNvSpPr>
          <p:nvPr>
            <p:ph type="title"/>
          </p:nvPr>
        </p:nvSpPr>
        <p:spPr>
          <a:xfrm>
            <a:off x="2218458" y="85019"/>
            <a:ext cx="6175529" cy="784860"/>
          </a:xfrm>
        </p:spPr>
        <p:txBody>
          <a:bodyPr>
            <a:normAutofit/>
          </a:bodyPr>
          <a:lstStyle/>
          <a:p>
            <a:r>
              <a:rPr lang="en-GB" sz="2400" dirty="0">
                <a:solidFill>
                  <a:srgbClr val="0070C0"/>
                </a:solidFill>
              </a:rPr>
              <a:t>Key Practice Themes and Learning </a:t>
            </a:r>
          </a:p>
        </p:txBody>
      </p:sp>
      <p:graphicFrame>
        <p:nvGraphicFramePr>
          <p:cNvPr id="4" name="Content Placeholder 3">
            <a:extLst>
              <a:ext uri="{FF2B5EF4-FFF2-40B4-BE49-F238E27FC236}">
                <a16:creationId xmlns:a16="http://schemas.microsoft.com/office/drawing/2014/main" id="{17C61783-ED04-456A-AE46-EA4F4DE69940}"/>
              </a:ext>
            </a:extLst>
          </p:cNvPr>
          <p:cNvGraphicFramePr>
            <a:graphicFrameLocks noGrp="1"/>
          </p:cNvGraphicFramePr>
          <p:nvPr>
            <p:ph idx="1"/>
            <p:extLst>
              <p:ext uri="{D42A27DB-BD31-4B8C-83A1-F6EECF244321}">
                <p14:modId xmlns:p14="http://schemas.microsoft.com/office/powerpoint/2010/main" val="2675839803"/>
              </p:ext>
            </p:extLst>
          </p:nvPr>
        </p:nvGraphicFramePr>
        <p:xfrm>
          <a:off x="434177" y="482885"/>
          <a:ext cx="11268087" cy="6375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42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E65F-8552-4AC1-ADB2-94C51A97D2C0}"/>
              </a:ext>
            </a:extLst>
          </p:cNvPr>
          <p:cNvSpPr>
            <a:spLocks noGrp="1"/>
          </p:cNvSpPr>
          <p:nvPr>
            <p:ph type="title"/>
          </p:nvPr>
        </p:nvSpPr>
        <p:spPr>
          <a:xfrm>
            <a:off x="677334" y="609600"/>
            <a:ext cx="8596668" cy="784860"/>
          </a:xfrm>
        </p:spPr>
        <p:txBody>
          <a:bodyPr/>
          <a:lstStyle/>
          <a:p>
            <a:r>
              <a:rPr lang="en-GB" dirty="0">
                <a:solidFill>
                  <a:srgbClr val="0070C0"/>
                </a:solidFill>
              </a:rPr>
              <a:t>Key Practice Themes and Learning </a:t>
            </a:r>
          </a:p>
        </p:txBody>
      </p:sp>
      <p:graphicFrame>
        <p:nvGraphicFramePr>
          <p:cNvPr id="4" name="Content Placeholder 3">
            <a:extLst>
              <a:ext uri="{FF2B5EF4-FFF2-40B4-BE49-F238E27FC236}">
                <a16:creationId xmlns:a16="http://schemas.microsoft.com/office/drawing/2014/main" id="{17C61783-ED04-456A-AE46-EA4F4DE69940}"/>
              </a:ext>
            </a:extLst>
          </p:cNvPr>
          <p:cNvGraphicFramePr>
            <a:graphicFrameLocks noGrp="1"/>
          </p:cNvGraphicFramePr>
          <p:nvPr>
            <p:ph idx="1"/>
            <p:extLst>
              <p:ext uri="{D42A27DB-BD31-4B8C-83A1-F6EECF244321}">
                <p14:modId xmlns:p14="http://schemas.microsoft.com/office/powerpoint/2010/main" val="1017628871"/>
              </p:ext>
            </p:extLst>
          </p:nvPr>
        </p:nvGraphicFramePr>
        <p:xfrm>
          <a:off x="346229" y="1191802"/>
          <a:ext cx="10990555" cy="535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11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255B37-927D-2D6E-4636-24030FAFE724}"/>
              </a:ext>
            </a:extLst>
          </p:cNvPr>
          <p:cNvPicPr>
            <a:picLocks noChangeAspect="1"/>
          </p:cNvPicPr>
          <p:nvPr/>
        </p:nvPicPr>
        <p:blipFill>
          <a:blip r:embed="rId2">
            <a:alphaModFix amt="24000"/>
          </a:blip>
          <a:stretch>
            <a:fillRect/>
          </a:stretch>
        </p:blipFill>
        <p:spPr>
          <a:xfrm>
            <a:off x="5036056" y="2203907"/>
            <a:ext cx="4797952" cy="4992088"/>
          </a:xfrm>
          <a:prstGeom prst="rect">
            <a:avLst/>
          </a:prstGeom>
        </p:spPr>
      </p:pic>
      <p:sp>
        <p:nvSpPr>
          <p:cNvPr id="2" name="Title 1">
            <a:extLst>
              <a:ext uri="{FF2B5EF4-FFF2-40B4-BE49-F238E27FC236}">
                <a16:creationId xmlns:a16="http://schemas.microsoft.com/office/drawing/2014/main" id="{F2574A1B-0F18-B307-1CFD-20214EB0B438}"/>
              </a:ext>
            </a:extLst>
          </p:cNvPr>
          <p:cNvSpPr>
            <a:spLocks noGrp="1"/>
          </p:cNvSpPr>
          <p:nvPr>
            <p:ph type="title"/>
          </p:nvPr>
        </p:nvSpPr>
        <p:spPr>
          <a:xfrm>
            <a:off x="161231" y="334719"/>
            <a:ext cx="8596668" cy="627152"/>
          </a:xfrm>
        </p:spPr>
        <p:txBody>
          <a:bodyPr anchor="t">
            <a:normAutofit fontScale="90000"/>
          </a:bodyPr>
          <a:lstStyle/>
          <a:p>
            <a:r>
              <a:rPr lang="en-GB" b="1" dirty="0"/>
              <a:t>Useful Information </a:t>
            </a:r>
          </a:p>
        </p:txBody>
      </p:sp>
      <p:sp>
        <p:nvSpPr>
          <p:cNvPr id="3" name="Content Placeholder 2">
            <a:extLst>
              <a:ext uri="{FF2B5EF4-FFF2-40B4-BE49-F238E27FC236}">
                <a16:creationId xmlns:a16="http://schemas.microsoft.com/office/drawing/2014/main" id="{392DEFBD-105F-32AF-286C-CF0B795AA5D2}"/>
              </a:ext>
            </a:extLst>
          </p:cNvPr>
          <p:cNvSpPr>
            <a:spLocks noGrp="1"/>
          </p:cNvSpPr>
          <p:nvPr>
            <p:ph idx="1"/>
          </p:nvPr>
        </p:nvSpPr>
        <p:spPr>
          <a:xfrm>
            <a:off x="297321" y="1236752"/>
            <a:ext cx="6630802" cy="5621248"/>
          </a:xfrm>
        </p:spPr>
        <p:txBody>
          <a:bodyPr>
            <a:normAutofit fontScale="92500" lnSpcReduction="10000"/>
          </a:bodyPr>
          <a:lstStyle/>
          <a:p>
            <a:pPr marL="342900" lvl="0" indent="-342900">
              <a:lnSpc>
                <a:spcPct val="107000"/>
              </a:lnSpc>
              <a:buClr>
                <a:srgbClr val="171717"/>
              </a:buClr>
              <a:buFont typeface="Wingdings" panose="05000000000000000000" pitchFamily="2" charset="2"/>
              <a:buChar char=""/>
            </a:pPr>
            <a:r>
              <a:rPr lang="en-GB"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Children’s Society has published a Slang Dictionary defining some of the words young people use in relation to drugs, crime, and violence </a:t>
            </a: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Child Exploitation Language Guide | The Children's Society (childrenssociety.org.uk)</a:t>
            </a:r>
            <a:r>
              <a:rPr lang="en-GB" sz="1300" dirty="0">
                <a:effectLst/>
                <a:latin typeface="Calibri" panose="020F0502020204030204" pitchFamily="34" charset="0"/>
                <a:ea typeface="Calibri" panose="020F0502020204030204" pitchFamily="34" charset="0"/>
                <a:cs typeface="Calibri" panose="020F0502020204030204" pitchFamily="34"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Contextual Safeguarding Strategy 2023 - 2026</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Partnership key areas of focus – Hull Collaborative Partnership</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Practice Principles to support professionals </a:t>
            </a: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Tackling child exploitation and extra-familial harm | Research in Practice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Resources for intervention  </a:t>
            </a: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Not in Our Community – Protection against exploitation</a:t>
            </a:r>
            <a:r>
              <a:rPr lang="en-GB" sz="1300" dirty="0">
                <a:effectLst/>
                <a:latin typeface="Calibri" panose="020F0502020204030204" pitchFamily="34" charset="0"/>
                <a:ea typeface="Calibri" panose="020F0502020204030204" pitchFamily="34" charset="0"/>
                <a:cs typeface="Calibri" panose="020F0502020204030204" pitchFamily="34"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Adolescent to parent violence – Domestic Abuse (domesticabuseservices.org.uk)</a:t>
            </a:r>
            <a:r>
              <a:rPr lang="en-GB" sz="1300" dirty="0">
                <a:effectLst/>
                <a:latin typeface="Calibri" panose="020F0502020204030204" pitchFamily="34" charset="0"/>
                <a:ea typeface="Calibri" panose="020F0502020204030204" pitchFamily="34" charset="0"/>
                <a:cs typeface="Calibri" panose="020F0502020204030204" pitchFamily="34"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Whos</a:t>
            </a:r>
            <a:r>
              <a:rPr lang="en-GB" sz="13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 In Charge - Working with: Child to Parent Violence &amp; Abuse</a:t>
            </a:r>
            <a:r>
              <a:rPr lang="en-GB" sz="13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Clr>
                <a:srgbClr val="171717"/>
              </a:buClr>
              <a:buFont typeface="Wingdings" panose="05000000000000000000" pitchFamily="2" charset="2"/>
              <a:buChar char=""/>
            </a:pPr>
            <a:r>
              <a:rPr lang="en-GB" sz="1300" dirty="0">
                <a:solidFill>
                  <a:srgbClr val="171717"/>
                </a:solidFill>
                <a:effectLst/>
                <a:latin typeface="Calibri" panose="020F0502020204030204" pitchFamily="34" charset="0"/>
                <a:ea typeface="Calibri" panose="020F0502020204030204" pitchFamily="34" charset="0"/>
                <a:cs typeface="Calibri" panose="020F0502020204030204" pitchFamily="34" charset="0"/>
              </a:rPr>
              <a:t>HSCP Policy and Procedure </a:t>
            </a: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0"/>
              </a:rPr>
              <a:t>Child Sexual Exploitation (CSE) and Child Criminal Exploitation (CCE) (proceduresonline.com)</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1"/>
              </a:rPr>
              <a:t>HSCP-Learning-Programme-2023-24.pdf (hullscp.co.uk)</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Child exploitation disruption toolkit - GOV.UK (www.gov.uk)</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3"/>
              </a:rPr>
              <a:t>NWG-CSE-Spot-the-Signs-Poster.pdf</a:t>
            </a:r>
            <a:r>
              <a:rPr lang="en-GB" sz="13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4"/>
              </a:rPr>
              <a:t>Guide-for-parents-worried-about-child-being-criminally-exploited.pdf (childrenssociety.org.uk)</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5"/>
              </a:rPr>
              <a:t>Violence and Vulnerability | Crest Advisory</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6"/>
              </a:rPr>
              <a:t>Information sharing advice for safeguarding practitioners - GOV.UK</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171717"/>
              </a:buClr>
              <a:buFont typeface="Wingdings" panose="05000000000000000000" pitchFamily="2" charset="2"/>
              <a:buChar char=""/>
            </a:pPr>
            <a:r>
              <a:rPr lang="en-GB" sz="13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Child exploitation disruption toolkit - GOV.UK</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90000"/>
              </a:lnSpc>
              <a:buClr>
                <a:srgbClr val="171717"/>
              </a:buClr>
              <a:buNone/>
            </a:pPr>
            <a:endParaRPr lang="en-GB" sz="700" dirty="0"/>
          </a:p>
        </p:txBody>
      </p:sp>
    </p:spTree>
    <p:extLst>
      <p:ext uri="{BB962C8B-B14F-4D97-AF65-F5344CB8AC3E}">
        <p14:creationId xmlns:p14="http://schemas.microsoft.com/office/powerpoint/2010/main" val="176863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7B164-9136-3914-50A8-2CF041824D88}"/>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8210753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Custom 8">
      <a:dk1>
        <a:sysClr val="windowText" lastClr="000000"/>
      </a:dk1>
      <a:lt1>
        <a:sysClr val="window" lastClr="FFFFFF"/>
      </a:lt1>
      <a:dk2>
        <a:srgbClr val="44546A"/>
      </a:dk2>
      <a:lt2>
        <a:srgbClr val="E7E6E6"/>
      </a:lt2>
      <a:accent1>
        <a:srgbClr val="70AD47"/>
      </a:accent1>
      <a:accent2>
        <a:srgbClr val="92D050"/>
      </a:accent2>
      <a:accent3>
        <a:srgbClr val="ED7D31"/>
      </a:accent3>
      <a:accent4>
        <a:srgbClr val="A5A5A5"/>
      </a:accent4>
      <a:accent5>
        <a:srgbClr val="FFC000"/>
      </a:accent5>
      <a:accent6>
        <a:srgbClr val="5B9BD5"/>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1226</TotalTime>
  <Words>1264</Words>
  <Application>Microsoft Office PowerPoint</Application>
  <PresentationFormat>Widescreen</PresentationFormat>
  <Paragraphs>64</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Trebuchet MS</vt:lpstr>
      <vt:lpstr>Wingdings</vt:lpstr>
      <vt:lpstr>Wingdings 3</vt:lpstr>
      <vt:lpstr>Facet</vt:lpstr>
      <vt:lpstr>Facet</vt:lpstr>
      <vt:lpstr>LINE OF SIGHT THEME:  CHILD CRIMINAL EXPOLITATION CHILD L </vt:lpstr>
      <vt:lpstr>Line of Sight (LOS)</vt:lpstr>
      <vt:lpstr>PowerPoint Presentation</vt:lpstr>
      <vt:lpstr>Key practice themes and learning  </vt:lpstr>
      <vt:lpstr>Key Practice Themes and Learning </vt:lpstr>
      <vt:lpstr>Key Practice Themes and Learning </vt:lpstr>
      <vt:lpstr>Useful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of Sight (LOS)</dc:title>
  <dc:creator>Aistrop Kirstie</dc:creator>
  <cp:lastModifiedBy>Aistrop Kirstie</cp:lastModifiedBy>
  <cp:revision>15</cp:revision>
  <dcterms:created xsi:type="dcterms:W3CDTF">2023-04-25T09:34:33Z</dcterms:created>
  <dcterms:modified xsi:type="dcterms:W3CDTF">2024-12-04T15:15:30Z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ad5af3-eb5c-4559-9375-26974fdd413e_Enabled">
    <vt:lpwstr>true</vt:lpwstr>
  </property>
  <property fmtid="{D5CDD505-2E9C-101B-9397-08002B2CF9AE}" pid="3" name="MSIP_Label_bdad5af3-eb5c-4559-9375-26974fdd413e_SetDate">
    <vt:lpwstr>2024-02-15T10:45:06Z</vt:lpwstr>
  </property>
  <property fmtid="{D5CDD505-2E9C-101B-9397-08002B2CF9AE}" pid="4" name="MSIP_Label_bdad5af3-eb5c-4559-9375-26974fdd413e_Method">
    <vt:lpwstr>Standard</vt:lpwstr>
  </property>
  <property fmtid="{D5CDD505-2E9C-101B-9397-08002B2CF9AE}" pid="5" name="MSIP_Label_bdad5af3-eb5c-4559-9375-26974fdd413e_Name">
    <vt:lpwstr>General</vt:lpwstr>
  </property>
  <property fmtid="{D5CDD505-2E9C-101B-9397-08002B2CF9AE}" pid="6" name="MSIP_Label_bdad5af3-eb5c-4559-9375-26974fdd413e_SiteId">
    <vt:lpwstr>998b793d-d177-4b88-8be1-6fe1f323a70b</vt:lpwstr>
  </property>
  <property fmtid="{D5CDD505-2E9C-101B-9397-08002B2CF9AE}" pid="7" name="MSIP_Label_bdad5af3-eb5c-4559-9375-26974fdd413e_ActionId">
    <vt:lpwstr>49030a08-686d-4da5-8e76-44d7d65f8b1c</vt:lpwstr>
  </property>
  <property fmtid="{D5CDD505-2E9C-101B-9397-08002B2CF9AE}" pid="8" name="MSIP_Label_bdad5af3-eb5c-4559-9375-26974fdd413e_ContentBits">
    <vt:lpwstr>3</vt:lpwstr>
  </property>
  <property fmtid="{D5CDD505-2E9C-101B-9397-08002B2CF9AE}" pid="9" name="ClassificationContentMarkingFooterLocations">
    <vt:lpwstr>Facet:11\Facet:11</vt:lpwstr>
  </property>
  <property fmtid="{D5CDD505-2E9C-101B-9397-08002B2CF9AE}" pid="10" name="ClassificationContentMarkingFooterText">
    <vt:lpwstr>OFFICIAL</vt:lpwstr>
  </property>
  <property fmtid="{D5CDD505-2E9C-101B-9397-08002B2CF9AE}" pid="11" name="ClassificationContentMarkingHeaderLocations">
    <vt:lpwstr>Facet:10\Facet:10</vt:lpwstr>
  </property>
  <property fmtid="{D5CDD505-2E9C-101B-9397-08002B2CF9AE}" pid="12" name="ClassificationContentMarkingHeaderText">
    <vt:lpwstr>OFFICIAL</vt:lpwstr>
  </property>
</Properties>
</file>